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1" r:id="rId6"/>
    <p:sldId id="262" r:id="rId7"/>
    <p:sldId id="260" r:id="rId8"/>
    <p:sldId id="264" r:id="rId9"/>
    <p:sldId id="263" r:id="rId10"/>
    <p:sldId id="265" r:id="rId11"/>
    <p:sldId id="267" r:id="rId12"/>
    <p:sldId id="268" r:id="rId13"/>
    <p:sldId id="272" r:id="rId14"/>
    <p:sldId id="269" r:id="rId15"/>
    <p:sldId id="270" r:id="rId16"/>
    <p:sldId id="271" r:id="rId17"/>
    <p:sldId id="275" r:id="rId18"/>
    <p:sldId id="279" r:id="rId19"/>
    <p:sldId id="274" r:id="rId20"/>
    <p:sldId id="280" r:id="rId21"/>
    <p:sldId id="284" r:id="rId22"/>
    <p:sldId id="273" r:id="rId23"/>
    <p:sldId id="282" r:id="rId24"/>
    <p:sldId id="277" r:id="rId25"/>
    <p:sldId id="278" r:id="rId26"/>
    <p:sldId id="285" r:id="rId27"/>
    <p:sldId id="286" r:id="rId28"/>
    <p:sldId id="287" r:id="rId29"/>
    <p:sldId id="288" r:id="rId30"/>
    <p:sldId id="289" r:id="rId31"/>
    <p:sldId id="290" r:id="rId32"/>
    <p:sldId id="283" r:id="rId33"/>
    <p:sldId id="281" r:id="rId34"/>
    <p:sldId id="291" r:id="rId35"/>
    <p:sldId id="293" r:id="rId36"/>
    <p:sldId id="292" r:id="rId37"/>
    <p:sldId id="294" r:id="rId38"/>
    <p:sldId id="297" r:id="rId39"/>
    <p:sldId id="295" r:id="rId40"/>
    <p:sldId id="296" r:id="rId41"/>
    <p:sldId id="298" r:id="rId42"/>
    <p:sldId id="303" r:id="rId43"/>
    <p:sldId id="300" r:id="rId44"/>
    <p:sldId id="301" r:id="rId45"/>
    <p:sldId id="302" r:id="rId46"/>
    <p:sldId id="305" r:id="rId47"/>
    <p:sldId id="304" r:id="rId48"/>
    <p:sldId id="307" r:id="rId49"/>
    <p:sldId id="313" r:id="rId50"/>
    <p:sldId id="306" r:id="rId51"/>
    <p:sldId id="308" r:id="rId52"/>
    <p:sldId id="309" r:id="rId53"/>
    <p:sldId id="310" r:id="rId54"/>
    <p:sldId id="311" r:id="rId55"/>
    <p:sldId id="312" r:id="rId56"/>
    <p:sldId id="31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46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09C8-6BA2-A45E-9295-054888C768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2152D04-EB6B-6BD1-5F4A-2D7DF6FC2E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B54E647-4CF1-2F2F-8876-C201213AB567}"/>
              </a:ext>
            </a:extLst>
          </p:cNvPr>
          <p:cNvSpPr>
            <a:spLocks noGrp="1"/>
          </p:cNvSpPr>
          <p:nvPr>
            <p:ph type="dt" sz="half" idx="10"/>
          </p:nvPr>
        </p:nvSpPr>
        <p:spPr/>
        <p:txBody>
          <a:bodyPr/>
          <a:lstStyle/>
          <a:p>
            <a:fld id="{FDF00383-FB53-416D-B68E-BFFAF92E70EC}" type="datetimeFigureOut">
              <a:rPr lang="en-IN" smtClean="0"/>
              <a:t>08-10-2024</a:t>
            </a:fld>
            <a:endParaRPr lang="en-IN"/>
          </a:p>
        </p:txBody>
      </p:sp>
      <p:sp>
        <p:nvSpPr>
          <p:cNvPr id="5" name="Footer Placeholder 4">
            <a:extLst>
              <a:ext uri="{FF2B5EF4-FFF2-40B4-BE49-F238E27FC236}">
                <a16:creationId xmlns:a16="http://schemas.microsoft.com/office/drawing/2014/main" id="{74F80F5D-BDEB-BC9E-FAD3-1A3E344492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30294B-8BAA-1AD8-C4A3-4D00E6A86274}"/>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41089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2D64-5EA6-F3FE-5C43-7F6F026178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5324B8-9890-0995-0037-44BDC17317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D661C6-907F-6BAB-A1E1-7A0F1D2211DB}"/>
              </a:ext>
            </a:extLst>
          </p:cNvPr>
          <p:cNvSpPr>
            <a:spLocks noGrp="1"/>
          </p:cNvSpPr>
          <p:nvPr>
            <p:ph type="dt" sz="half" idx="10"/>
          </p:nvPr>
        </p:nvSpPr>
        <p:spPr/>
        <p:txBody>
          <a:bodyPr/>
          <a:lstStyle/>
          <a:p>
            <a:fld id="{FDF00383-FB53-416D-B68E-BFFAF92E70EC}" type="datetimeFigureOut">
              <a:rPr lang="en-IN" smtClean="0"/>
              <a:t>08-10-2024</a:t>
            </a:fld>
            <a:endParaRPr lang="en-IN"/>
          </a:p>
        </p:txBody>
      </p:sp>
      <p:sp>
        <p:nvSpPr>
          <p:cNvPr id="5" name="Footer Placeholder 4">
            <a:extLst>
              <a:ext uri="{FF2B5EF4-FFF2-40B4-BE49-F238E27FC236}">
                <a16:creationId xmlns:a16="http://schemas.microsoft.com/office/drawing/2014/main" id="{0CD88B1B-41E0-A27F-2EB5-6FAB771496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8739CA-8C9D-24D2-8744-8E44AE8C98B7}"/>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74382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4A7932-33C7-304D-9D8B-5760B6C4F2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1003AD-ADF7-04CC-32B0-E908A1AD82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04BBB6-3245-6BA2-D898-099F8EF9EB9D}"/>
              </a:ext>
            </a:extLst>
          </p:cNvPr>
          <p:cNvSpPr>
            <a:spLocks noGrp="1"/>
          </p:cNvSpPr>
          <p:nvPr>
            <p:ph type="dt" sz="half" idx="10"/>
          </p:nvPr>
        </p:nvSpPr>
        <p:spPr/>
        <p:txBody>
          <a:bodyPr/>
          <a:lstStyle/>
          <a:p>
            <a:fld id="{FDF00383-FB53-416D-B68E-BFFAF92E70EC}" type="datetimeFigureOut">
              <a:rPr lang="en-IN" smtClean="0"/>
              <a:t>08-10-2024</a:t>
            </a:fld>
            <a:endParaRPr lang="en-IN"/>
          </a:p>
        </p:txBody>
      </p:sp>
      <p:sp>
        <p:nvSpPr>
          <p:cNvPr id="5" name="Footer Placeholder 4">
            <a:extLst>
              <a:ext uri="{FF2B5EF4-FFF2-40B4-BE49-F238E27FC236}">
                <a16:creationId xmlns:a16="http://schemas.microsoft.com/office/drawing/2014/main" id="{89297150-2310-EC7B-3950-F08523B724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90294E-DAE5-0DE9-6A57-2561A00CB48A}"/>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3834217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D6D0-7E05-0C9D-2F29-97CE63170C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A2A623-82DE-7096-A075-B99A7C8891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76AB2B-0D92-4EE2-0F59-9F57BB4CB753}"/>
              </a:ext>
            </a:extLst>
          </p:cNvPr>
          <p:cNvSpPr>
            <a:spLocks noGrp="1"/>
          </p:cNvSpPr>
          <p:nvPr>
            <p:ph type="dt" sz="half" idx="10"/>
          </p:nvPr>
        </p:nvSpPr>
        <p:spPr/>
        <p:txBody>
          <a:bodyPr/>
          <a:lstStyle/>
          <a:p>
            <a:fld id="{FDF00383-FB53-416D-B68E-BFFAF92E70EC}" type="datetimeFigureOut">
              <a:rPr lang="en-IN" smtClean="0"/>
              <a:t>08-10-2024</a:t>
            </a:fld>
            <a:endParaRPr lang="en-IN"/>
          </a:p>
        </p:txBody>
      </p:sp>
      <p:sp>
        <p:nvSpPr>
          <p:cNvPr id="5" name="Footer Placeholder 4">
            <a:extLst>
              <a:ext uri="{FF2B5EF4-FFF2-40B4-BE49-F238E27FC236}">
                <a16:creationId xmlns:a16="http://schemas.microsoft.com/office/drawing/2014/main" id="{E07387F5-E972-61B1-66D2-3414C9DCE4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20C087-C5AA-6167-3956-FABD20AB2825}"/>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3270784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BEB48-324C-E0CE-1553-98F8180119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06DE84-03D1-2D48-801D-4E3428100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1FE6BD-EFE4-4B76-2217-C2B5178A7682}"/>
              </a:ext>
            </a:extLst>
          </p:cNvPr>
          <p:cNvSpPr>
            <a:spLocks noGrp="1"/>
          </p:cNvSpPr>
          <p:nvPr>
            <p:ph type="dt" sz="half" idx="10"/>
          </p:nvPr>
        </p:nvSpPr>
        <p:spPr/>
        <p:txBody>
          <a:bodyPr/>
          <a:lstStyle/>
          <a:p>
            <a:fld id="{FDF00383-FB53-416D-B68E-BFFAF92E70EC}" type="datetimeFigureOut">
              <a:rPr lang="en-IN" smtClean="0"/>
              <a:t>08-10-2024</a:t>
            </a:fld>
            <a:endParaRPr lang="en-IN"/>
          </a:p>
        </p:txBody>
      </p:sp>
      <p:sp>
        <p:nvSpPr>
          <p:cNvPr id="5" name="Footer Placeholder 4">
            <a:extLst>
              <a:ext uri="{FF2B5EF4-FFF2-40B4-BE49-F238E27FC236}">
                <a16:creationId xmlns:a16="http://schemas.microsoft.com/office/drawing/2014/main" id="{410B41A4-1F24-9388-EA24-608AD07CDD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EEEEC5-C187-128C-38C5-6A31316E9387}"/>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4055905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DC8B-2D74-88D6-D5F2-D6AD505B80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B2B01A-0AB7-386C-F74D-0E51C001BC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2E259D-16D9-F28E-B2E7-E4D3E47370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4A150A-9666-8BA9-8633-B4DB1FFAE858}"/>
              </a:ext>
            </a:extLst>
          </p:cNvPr>
          <p:cNvSpPr>
            <a:spLocks noGrp="1"/>
          </p:cNvSpPr>
          <p:nvPr>
            <p:ph type="dt" sz="half" idx="10"/>
          </p:nvPr>
        </p:nvSpPr>
        <p:spPr/>
        <p:txBody>
          <a:bodyPr/>
          <a:lstStyle/>
          <a:p>
            <a:fld id="{FDF00383-FB53-416D-B68E-BFFAF92E70EC}" type="datetimeFigureOut">
              <a:rPr lang="en-IN" smtClean="0"/>
              <a:t>08-10-2024</a:t>
            </a:fld>
            <a:endParaRPr lang="en-IN"/>
          </a:p>
        </p:txBody>
      </p:sp>
      <p:sp>
        <p:nvSpPr>
          <p:cNvPr id="6" name="Footer Placeholder 5">
            <a:extLst>
              <a:ext uri="{FF2B5EF4-FFF2-40B4-BE49-F238E27FC236}">
                <a16:creationId xmlns:a16="http://schemas.microsoft.com/office/drawing/2014/main" id="{89702FA2-46D6-AD19-5F0C-CBD43A5C31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D29272-AB10-72D0-5DF9-39C5148F64FF}"/>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3080893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FFA8-0E02-43FA-38B7-1339D2A6E6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3B6A3E-87FB-27A9-D6C5-953055DEA8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9F084F-378E-C177-8656-C490E5B611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79EE6AF-4FC4-FE57-13BE-7E1DDC831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A1FB68-1E51-2DE5-0F3F-93368B0218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7938B85-5780-32E0-D7CB-987FE4ACCC24}"/>
              </a:ext>
            </a:extLst>
          </p:cNvPr>
          <p:cNvSpPr>
            <a:spLocks noGrp="1"/>
          </p:cNvSpPr>
          <p:nvPr>
            <p:ph type="dt" sz="half" idx="10"/>
          </p:nvPr>
        </p:nvSpPr>
        <p:spPr/>
        <p:txBody>
          <a:bodyPr/>
          <a:lstStyle/>
          <a:p>
            <a:fld id="{FDF00383-FB53-416D-B68E-BFFAF92E70EC}" type="datetimeFigureOut">
              <a:rPr lang="en-IN" smtClean="0"/>
              <a:t>08-10-2024</a:t>
            </a:fld>
            <a:endParaRPr lang="en-IN"/>
          </a:p>
        </p:txBody>
      </p:sp>
      <p:sp>
        <p:nvSpPr>
          <p:cNvPr id="8" name="Footer Placeholder 7">
            <a:extLst>
              <a:ext uri="{FF2B5EF4-FFF2-40B4-BE49-F238E27FC236}">
                <a16:creationId xmlns:a16="http://schemas.microsoft.com/office/drawing/2014/main" id="{01534970-AF7B-055D-F3FE-74D71E69A7F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159E81E-8132-920C-A195-3B4194EB74E4}"/>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254711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49D7-2637-0539-CB20-4BBBBA320E5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2668E9-E014-7B1C-5229-A935233FAF62}"/>
              </a:ext>
            </a:extLst>
          </p:cNvPr>
          <p:cNvSpPr>
            <a:spLocks noGrp="1"/>
          </p:cNvSpPr>
          <p:nvPr>
            <p:ph type="dt" sz="half" idx="10"/>
          </p:nvPr>
        </p:nvSpPr>
        <p:spPr/>
        <p:txBody>
          <a:bodyPr/>
          <a:lstStyle/>
          <a:p>
            <a:fld id="{FDF00383-FB53-416D-B68E-BFFAF92E70EC}" type="datetimeFigureOut">
              <a:rPr lang="en-IN" smtClean="0"/>
              <a:t>08-10-2024</a:t>
            </a:fld>
            <a:endParaRPr lang="en-IN"/>
          </a:p>
        </p:txBody>
      </p:sp>
      <p:sp>
        <p:nvSpPr>
          <p:cNvPr id="4" name="Footer Placeholder 3">
            <a:extLst>
              <a:ext uri="{FF2B5EF4-FFF2-40B4-BE49-F238E27FC236}">
                <a16:creationId xmlns:a16="http://schemas.microsoft.com/office/drawing/2014/main" id="{9BC976DE-5F6B-37CE-62EB-869ECC0E85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F50ADD0-888C-B481-B8E3-5484E5377C51}"/>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153540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9D2D18-A7FA-B3C5-3D45-38476D8390C2}"/>
              </a:ext>
            </a:extLst>
          </p:cNvPr>
          <p:cNvSpPr>
            <a:spLocks noGrp="1"/>
          </p:cNvSpPr>
          <p:nvPr>
            <p:ph type="dt" sz="half" idx="10"/>
          </p:nvPr>
        </p:nvSpPr>
        <p:spPr/>
        <p:txBody>
          <a:bodyPr/>
          <a:lstStyle/>
          <a:p>
            <a:fld id="{FDF00383-FB53-416D-B68E-BFFAF92E70EC}" type="datetimeFigureOut">
              <a:rPr lang="en-IN" smtClean="0"/>
              <a:t>08-10-2024</a:t>
            </a:fld>
            <a:endParaRPr lang="en-IN"/>
          </a:p>
        </p:txBody>
      </p:sp>
      <p:sp>
        <p:nvSpPr>
          <p:cNvPr id="3" name="Footer Placeholder 2">
            <a:extLst>
              <a:ext uri="{FF2B5EF4-FFF2-40B4-BE49-F238E27FC236}">
                <a16:creationId xmlns:a16="http://schemas.microsoft.com/office/drawing/2014/main" id="{59F4D475-5DAD-E744-AFCA-41BDFCF719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F2E3E1E-4C36-6292-F9AD-3C422F85AE78}"/>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2755045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0C1-55E1-C4C0-D63C-2584E6291A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49CF2C-D7E7-F307-CAFA-130BCAD41F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223F27-6194-02EB-15AA-F90EE07BD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28BE1E-DAC4-2B91-ACD4-683A265EC144}"/>
              </a:ext>
            </a:extLst>
          </p:cNvPr>
          <p:cNvSpPr>
            <a:spLocks noGrp="1"/>
          </p:cNvSpPr>
          <p:nvPr>
            <p:ph type="dt" sz="half" idx="10"/>
          </p:nvPr>
        </p:nvSpPr>
        <p:spPr/>
        <p:txBody>
          <a:bodyPr/>
          <a:lstStyle/>
          <a:p>
            <a:fld id="{FDF00383-FB53-416D-B68E-BFFAF92E70EC}" type="datetimeFigureOut">
              <a:rPr lang="en-IN" smtClean="0"/>
              <a:t>08-10-2024</a:t>
            </a:fld>
            <a:endParaRPr lang="en-IN"/>
          </a:p>
        </p:txBody>
      </p:sp>
      <p:sp>
        <p:nvSpPr>
          <p:cNvPr id="6" name="Footer Placeholder 5">
            <a:extLst>
              <a:ext uri="{FF2B5EF4-FFF2-40B4-BE49-F238E27FC236}">
                <a16:creationId xmlns:a16="http://schemas.microsoft.com/office/drawing/2014/main" id="{0C154C03-7C79-6282-8EA0-9C45EB918A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A5A403-A45F-1DC5-117C-7FA992241ACF}"/>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3546455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D44-97FB-CF60-60C9-C089A7673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A445F8-D7F8-A2E2-992E-E24726B738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E5D0459-3529-61B2-59CB-BEE48B58A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B2FAEB-9B60-C0C2-DD60-4E0610F780CB}"/>
              </a:ext>
            </a:extLst>
          </p:cNvPr>
          <p:cNvSpPr>
            <a:spLocks noGrp="1"/>
          </p:cNvSpPr>
          <p:nvPr>
            <p:ph type="dt" sz="half" idx="10"/>
          </p:nvPr>
        </p:nvSpPr>
        <p:spPr/>
        <p:txBody>
          <a:bodyPr/>
          <a:lstStyle/>
          <a:p>
            <a:fld id="{FDF00383-FB53-416D-B68E-BFFAF92E70EC}" type="datetimeFigureOut">
              <a:rPr lang="en-IN" smtClean="0"/>
              <a:t>08-10-2024</a:t>
            </a:fld>
            <a:endParaRPr lang="en-IN"/>
          </a:p>
        </p:txBody>
      </p:sp>
      <p:sp>
        <p:nvSpPr>
          <p:cNvPr id="6" name="Footer Placeholder 5">
            <a:extLst>
              <a:ext uri="{FF2B5EF4-FFF2-40B4-BE49-F238E27FC236}">
                <a16:creationId xmlns:a16="http://schemas.microsoft.com/office/drawing/2014/main" id="{2939180F-5A05-CB9B-7122-911C061BCC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F2032F-FA48-CE41-5528-36FA51BFA680}"/>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2782546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3F80A-133F-D847-4319-268E65D66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58AB78-E702-AAED-FB0F-9FE4426282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BDD1B0-F875-2CD4-076A-026123E27F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F00383-FB53-416D-B68E-BFFAF92E70EC}" type="datetimeFigureOut">
              <a:rPr lang="en-IN" smtClean="0"/>
              <a:t>08-10-2024</a:t>
            </a:fld>
            <a:endParaRPr lang="en-IN"/>
          </a:p>
        </p:txBody>
      </p:sp>
      <p:sp>
        <p:nvSpPr>
          <p:cNvPr id="5" name="Footer Placeholder 4">
            <a:extLst>
              <a:ext uri="{FF2B5EF4-FFF2-40B4-BE49-F238E27FC236}">
                <a16:creationId xmlns:a16="http://schemas.microsoft.com/office/drawing/2014/main" id="{82C64E1F-FB58-D012-66B8-42C32952F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50FF86-E269-11ED-E290-9A0BAC10D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7222DB-641C-4A5E-B6EE-4BE68215651F}" type="slidenum">
              <a:rPr lang="en-IN" smtClean="0"/>
              <a:t>‹#›</a:t>
            </a:fld>
            <a:endParaRPr lang="en-IN"/>
          </a:p>
        </p:txBody>
      </p:sp>
    </p:spTree>
    <p:extLst>
      <p:ext uri="{BB962C8B-B14F-4D97-AF65-F5344CB8AC3E}">
        <p14:creationId xmlns:p14="http://schemas.microsoft.com/office/powerpoint/2010/main" val="602314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bprd.nic.in/"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bprd.nic.i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bprd.nic.in/"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drishtiias.com/daily-news-analysis/child-online-safety-toolkit" TargetMode="External"/><Relationship Id="rId2" Type="http://schemas.openxmlformats.org/officeDocument/2006/relationships/hyperlink" Target="https://www.drishtiias.com/daily-updates/daily-news-editorials/rising-up-to-cyber-security-challenges" TargetMode="External"/><Relationship Id="rId1" Type="http://schemas.openxmlformats.org/officeDocument/2006/relationships/slideLayout" Target="../slideLayouts/slideLayout7.xml"/><Relationship Id="rId4" Type="http://schemas.openxmlformats.org/officeDocument/2006/relationships/hyperlink" Target="https://www.drishtiias.com/daily-updates/daily-news-analysis/conference-of-interaction-confidence-building-measures-cic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byjus.com/free-ias-prep/indian-penal-code/"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987A6C-6123-52AD-2799-3DA5A117FC77}"/>
              </a:ext>
            </a:extLst>
          </p:cNvPr>
          <p:cNvSpPr txBox="1"/>
          <p:nvPr/>
        </p:nvSpPr>
        <p:spPr>
          <a:xfrm>
            <a:off x="0" y="782121"/>
            <a:ext cx="12192000" cy="5293757"/>
          </a:xfrm>
          <a:prstGeom prst="rect">
            <a:avLst/>
          </a:prstGeom>
          <a:noFill/>
        </p:spPr>
        <p:txBody>
          <a:bodyPr wrap="square">
            <a:spAutoFit/>
          </a:bodyPr>
          <a:lstStyle/>
          <a:p>
            <a:pPr marL="285750" indent="-285750">
              <a:buFont typeface="Arial" panose="020B0604020202020204" pitchFamily="34" charset="0"/>
              <a:buChar char="•"/>
            </a:pPr>
            <a:r>
              <a:rPr lang="en-US" dirty="0"/>
              <a:t> </a:t>
            </a:r>
            <a:r>
              <a:rPr lang="en-US" sz="2000" dirty="0"/>
              <a:t>It’s a highly regarded investigative agency in India that operates under the Ministry of Home Affairs, and it was founded by </a:t>
            </a:r>
            <a:r>
              <a:rPr lang="en-US" sz="2000" b="1" u="sng" dirty="0"/>
              <a:t>Radha Vinod Raju on December 31, 2008</a:t>
            </a:r>
            <a:r>
              <a:rPr lang="en-US" sz="2000" dirty="0"/>
              <a:t> in accordance with the National Investigation Agency Act of 2008.</a:t>
            </a:r>
          </a:p>
          <a:p>
            <a:endParaRPr lang="en-US" dirty="0"/>
          </a:p>
          <a:p>
            <a:r>
              <a:rPr lang="en-US" sz="2400" b="1" u="sng" dirty="0"/>
              <a:t>Why did it establish:-</a:t>
            </a:r>
          </a:p>
          <a:p>
            <a:pPr algn="just"/>
            <a:r>
              <a:rPr lang="en-US" sz="2000" b="0" i="0" dirty="0">
                <a:solidFill>
                  <a:srgbClr val="333333"/>
                </a:solidFill>
                <a:effectLst/>
                <a:latin typeface="Helvetica" panose="020B0604020202020204" pitchFamily="34" charset="0"/>
              </a:rPr>
              <a:t>India has been facing incidents of terrorism for many decades. From the smuggling of drugs and arms to bomb blasts and terrorist attacks, India was facing national security threats in every way. After that, recommendations were made by the Administrative Reforms Commission for the establishment of a counter-terrorism agency at the Centre. This led to the birth of the National Investigation Agency.</a:t>
            </a:r>
          </a:p>
          <a:p>
            <a:endParaRPr lang="en-US" dirty="0">
              <a:solidFill>
                <a:srgbClr val="333333"/>
              </a:solidFill>
              <a:latin typeface="Helvetica" panose="020B0604020202020204" pitchFamily="34" charset="0"/>
            </a:endParaRPr>
          </a:p>
          <a:p>
            <a:endParaRPr lang="en-US" dirty="0"/>
          </a:p>
          <a:p>
            <a:pPr marL="342900" indent="-342900">
              <a:buFont typeface="Arial" panose="020B0604020202020204" pitchFamily="34" charset="0"/>
              <a:buChar char="•"/>
            </a:pPr>
            <a:r>
              <a:rPr lang="en-US" sz="2000" dirty="0"/>
              <a:t>NIA has registered and investigated 315 cases as on date i.e. 05.02.2020. After submission of charge sheets, 60 cases have been finally or partially decided in trial. Of these, 54 cases have ended in conviction giving NIA an enviable conviction percentage of 90%</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0" i="0" dirty="0">
                <a:solidFill>
                  <a:srgbClr val="333333"/>
                </a:solidFill>
                <a:effectLst/>
                <a:latin typeface="Helvetica" panose="020B0604020202020204" pitchFamily="34" charset="0"/>
              </a:rPr>
              <a:t>It can investigate and prosecute people for offenses specified in the NIA Act. It covers various crimes like waging war, nuclear, unlawful, hijacking, terrorist activities, and explosives.</a:t>
            </a:r>
            <a:endParaRPr lang="en-IN" sz="2000" dirty="0"/>
          </a:p>
        </p:txBody>
      </p:sp>
      <p:sp>
        <p:nvSpPr>
          <p:cNvPr id="5" name="TextBox 4">
            <a:extLst>
              <a:ext uri="{FF2B5EF4-FFF2-40B4-BE49-F238E27FC236}">
                <a16:creationId xmlns:a16="http://schemas.microsoft.com/office/drawing/2014/main" id="{47106F9E-65FC-98B4-8BAB-BFC9CF6F4D4D}"/>
              </a:ext>
            </a:extLst>
          </p:cNvPr>
          <p:cNvSpPr txBox="1"/>
          <p:nvPr/>
        </p:nvSpPr>
        <p:spPr>
          <a:xfrm>
            <a:off x="0" y="73684"/>
            <a:ext cx="12192000" cy="584775"/>
          </a:xfrm>
          <a:prstGeom prst="rect">
            <a:avLst/>
          </a:prstGeom>
          <a:noFill/>
        </p:spPr>
        <p:txBody>
          <a:bodyPr wrap="square">
            <a:spAutoFit/>
          </a:bodyPr>
          <a:lstStyle/>
          <a:p>
            <a:pPr algn="ctr"/>
            <a:r>
              <a:rPr lang="en-US" sz="3200" b="1" dirty="0"/>
              <a:t>National Investigation Agency </a:t>
            </a:r>
          </a:p>
        </p:txBody>
      </p:sp>
    </p:spTree>
    <p:extLst>
      <p:ext uri="{BB962C8B-B14F-4D97-AF65-F5344CB8AC3E}">
        <p14:creationId xmlns:p14="http://schemas.microsoft.com/office/powerpoint/2010/main" val="2650123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7E7C835-FB8A-37E4-F398-29687F872405}"/>
              </a:ext>
            </a:extLst>
          </p:cNvPr>
          <p:cNvSpPr txBox="1"/>
          <p:nvPr/>
        </p:nvSpPr>
        <p:spPr>
          <a:xfrm>
            <a:off x="3856382" y="61863"/>
            <a:ext cx="2216426" cy="369332"/>
          </a:xfrm>
          <a:prstGeom prst="rect">
            <a:avLst/>
          </a:prstGeom>
          <a:noFill/>
        </p:spPr>
        <p:txBody>
          <a:bodyPr wrap="square" rtlCol="0">
            <a:spAutoFit/>
          </a:bodyPr>
          <a:lstStyle/>
          <a:p>
            <a:pPr algn="ctr"/>
            <a:r>
              <a:rPr lang="en-IN" b="1" dirty="0"/>
              <a:t>Director</a:t>
            </a:r>
          </a:p>
        </p:txBody>
      </p:sp>
      <p:pic>
        <p:nvPicPr>
          <p:cNvPr id="15" name="Picture 14">
            <a:extLst>
              <a:ext uri="{FF2B5EF4-FFF2-40B4-BE49-F238E27FC236}">
                <a16:creationId xmlns:a16="http://schemas.microsoft.com/office/drawing/2014/main" id="{7E204961-69E0-9567-EA57-10964120E6EF}"/>
              </a:ext>
            </a:extLst>
          </p:cNvPr>
          <p:cNvPicPr>
            <a:picLocks noChangeAspect="1"/>
          </p:cNvPicPr>
          <p:nvPr/>
        </p:nvPicPr>
        <p:blipFill>
          <a:blip r:embed="rId2"/>
          <a:stretch>
            <a:fillRect/>
          </a:stretch>
        </p:blipFill>
        <p:spPr>
          <a:xfrm>
            <a:off x="976455" y="389854"/>
            <a:ext cx="7551319" cy="1018120"/>
          </a:xfrm>
          <a:prstGeom prst="rect">
            <a:avLst/>
          </a:prstGeom>
        </p:spPr>
      </p:pic>
      <p:sp>
        <p:nvSpPr>
          <p:cNvPr id="16" name="TextBox 15">
            <a:extLst>
              <a:ext uri="{FF2B5EF4-FFF2-40B4-BE49-F238E27FC236}">
                <a16:creationId xmlns:a16="http://schemas.microsoft.com/office/drawing/2014/main" id="{BF8002C7-D66B-80B5-A693-FF70008863FB}"/>
              </a:ext>
            </a:extLst>
          </p:cNvPr>
          <p:cNvSpPr txBox="1"/>
          <p:nvPr/>
        </p:nvSpPr>
        <p:spPr>
          <a:xfrm>
            <a:off x="-6627" y="1313693"/>
            <a:ext cx="2216426" cy="646331"/>
          </a:xfrm>
          <a:prstGeom prst="rect">
            <a:avLst/>
          </a:prstGeom>
          <a:noFill/>
        </p:spPr>
        <p:txBody>
          <a:bodyPr wrap="square" rtlCol="0">
            <a:spAutoFit/>
          </a:bodyPr>
          <a:lstStyle/>
          <a:p>
            <a:pPr algn="ctr"/>
            <a:r>
              <a:rPr lang="en-IN" b="1" dirty="0"/>
              <a:t>Joint Director (CCNTS)</a:t>
            </a:r>
          </a:p>
        </p:txBody>
      </p:sp>
      <p:sp>
        <p:nvSpPr>
          <p:cNvPr id="18" name="TextBox 17">
            <a:extLst>
              <a:ext uri="{FF2B5EF4-FFF2-40B4-BE49-F238E27FC236}">
                <a16:creationId xmlns:a16="http://schemas.microsoft.com/office/drawing/2014/main" id="{053E4F1E-672C-7371-6147-5C56757C7390}"/>
              </a:ext>
            </a:extLst>
          </p:cNvPr>
          <p:cNvSpPr txBox="1"/>
          <p:nvPr/>
        </p:nvSpPr>
        <p:spPr>
          <a:xfrm>
            <a:off x="6847297" y="1382440"/>
            <a:ext cx="2216426" cy="646331"/>
          </a:xfrm>
          <a:prstGeom prst="rect">
            <a:avLst/>
          </a:prstGeom>
          <a:noFill/>
        </p:spPr>
        <p:txBody>
          <a:bodyPr wrap="square" rtlCol="0">
            <a:spAutoFit/>
          </a:bodyPr>
          <a:lstStyle/>
          <a:p>
            <a:pPr algn="ctr"/>
            <a:r>
              <a:rPr lang="en-IN" b="1" dirty="0"/>
              <a:t>Joint Director</a:t>
            </a:r>
          </a:p>
          <a:p>
            <a:pPr algn="ctr"/>
            <a:r>
              <a:rPr lang="en-IN" b="1" dirty="0"/>
              <a:t>(Admin)</a:t>
            </a:r>
          </a:p>
        </p:txBody>
      </p:sp>
      <p:pic>
        <p:nvPicPr>
          <p:cNvPr id="20" name="Picture 19">
            <a:extLst>
              <a:ext uri="{FF2B5EF4-FFF2-40B4-BE49-F238E27FC236}">
                <a16:creationId xmlns:a16="http://schemas.microsoft.com/office/drawing/2014/main" id="{D9321FD8-0474-F6B4-DB4D-4C8A18010252}"/>
              </a:ext>
            </a:extLst>
          </p:cNvPr>
          <p:cNvPicPr>
            <a:picLocks noChangeAspect="1"/>
          </p:cNvPicPr>
          <p:nvPr/>
        </p:nvPicPr>
        <p:blipFill>
          <a:blip r:embed="rId3"/>
          <a:stretch>
            <a:fillRect/>
          </a:stretch>
        </p:blipFill>
        <p:spPr>
          <a:xfrm>
            <a:off x="1879199" y="875693"/>
            <a:ext cx="2857748" cy="2331922"/>
          </a:xfrm>
          <a:prstGeom prst="rect">
            <a:avLst/>
          </a:prstGeom>
        </p:spPr>
      </p:pic>
      <p:pic>
        <p:nvPicPr>
          <p:cNvPr id="22" name="Picture 21">
            <a:extLst>
              <a:ext uri="{FF2B5EF4-FFF2-40B4-BE49-F238E27FC236}">
                <a16:creationId xmlns:a16="http://schemas.microsoft.com/office/drawing/2014/main" id="{F47291CD-3607-BA60-B017-8245A7677AF5}"/>
              </a:ext>
            </a:extLst>
          </p:cNvPr>
          <p:cNvPicPr>
            <a:picLocks noChangeAspect="1"/>
          </p:cNvPicPr>
          <p:nvPr/>
        </p:nvPicPr>
        <p:blipFill>
          <a:blip r:embed="rId4"/>
          <a:stretch>
            <a:fillRect/>
          </a:stretch>
        </p:blipFill>
        <p:spPr>
          <a:xfrm>
            <a:off x="8604622" y="898914"/>
            <a:ext cx="3292125" cy="2377646"/>
          </a:xfrm>
          <a:prstGeom prst="rect">
            <a:avLst/>
          </a:prstGeom>
        </p:spPr>
      </p:pic>
      <p:cxnSp>
        <p:nvCxnSpPr>
          <p:cNvPr id="26" name="Straight Arrow Connector 25">
            <a:extLst>
              <a:ext uri="{FF2B5EF4-FFF2-40B4-BE49-F238E27FC236}">
                <a16:creationId xmlns:a16="http://schemas.microsoft.com/office/drawing/2014/main" id="{BDF271F8-4CE4-670D-CC90-3E7E69247F7F}"/>
              </a:ext>
            </a:extLst>
          </p:cNvPr>
          <p:cNvCxnSpPr>
            <a:cxnSpLocks/>
          </p:cNvCxnSpPr>
          <p:nvPr/>
        </p:nvCxnSpPr>
        <p:spPr>
          <a:xfrm>
            <a:off x="7945571" y="2003237"/>
            <a:ext cx="0" cy="2294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0432D4-6B6D-D496-AC4C-E59FE1369079}"/>
              </a:ext>
            </a:extLst>
          </p:cNvPr>
          <p:cNvSpPr txBox="1"/>
          <p:nvPr/>
        </p:nvSpPr>
        <p:spPr>
          <a:xfrm>
            <a:off x="6847297" y="4269146"/>
            <a:ext cx="2216426" cy="646331"/>
          </a:xfrm>
          <a:prstGeom prst="rect">
            <a:avLst/>
          </a:prstGeom>
          <a:noFill/>
        </p:spPr>
        <p:txBody>
          <a:bodyPr wrap="square" rtlCol="0">
            <a:spAutoFit/>
          </a:bodyPr>
          <a:lstStyle/>
          <a:p>
            <a:pPr algn="ctr"/>
            <a:r>
              <a:rPr lang="en-IN" b="1" dirty="0"/>
              <a:t>Dy. Director</a:t>
            </a:r>
          </a:p>
          <a:p>
            <a:pPr algn="ctr"/>
            <a:r>
              <a:rPr lang="en-IN" b="1" dirty="0"/>
              <a:t>(Admin)</a:t>
            </a:r>
          </a:p>
        </p:txBody>
      </p:sp>
      <p:pic>
        <p:nvPicPr>
          <p:cNvPr id="29" name="Picture 28">
            <a:extLst>
              <a:ext uri="{FF2B5EF4-FFF2-40B4-BE49-F238E27FC236}">
                <a16:creationId xmlns:a16="http://schemas.microsoft.com/office/drawing/2014/main" id="{5B3EB909-B46B-CB88-F676-F53401BDFBF0}"/>
              </a:ext>
            </a:extLst>
          </p:cNvPr>
          <p:cNvPicPr>
            <a:picLocks noChangeAspect="1"/>
          </p:cNvPicPr>
          <p:nvPr/>
        </p:nvPicPr>
        <p:blipFill>
          <a:blip r:embed="rId5"/>
          <a:stretch>
            <a:fillRect/>
          </a:stretch>
        </p:blipFill>
        <p:spPr>
          <a:xfrm>
            <a:off x="8683690" y="4136186"/>
            <a:ext cx="3360247" cy="1230327"/>
          </a:xfrm>
          <a:prstGeom prst="rect">
            <a:avLst/>
          </a:prstGeom>
        </p:spPr>
      </p:pic>
      <p:cxnSp>
        <p:nvCxnSpPr>
          <p:cNvPr id="30" name="Straight Arrow Connector 29">
            <a:extLst>
              <a:ext uri="{FF2B5EF4-FFF2-40B4-BE49-F238E27FC236}">
                <a16:creationId xmlns:a16="http://schemas.microsoft.com/office/drawing/2014/main" id="{EFF96290-A346-7E47-2E0A-EBC87EFCD8C0}"/>
              </a:ext>
            </a:extLst>
          </p:cNvPr>
          <p:cNvCxnSpPr>
            <a:cxnSpLocks/>
          </p:cNvCxnSpPr>
          <p:nvPr/>
        </p:nvCxnSpPr>
        <p:spPr>
          <a:xfrm>
            <a:off x="976455" y="1960024"/>
            <a:ext cx="12487" cy="13165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BC1B7C-203C-81FC-7DCE-8B35C8D7A951}"/>
              </a:ext>
            </a:extLst>
          </p:cNvPr>
          <p:cNvCxnSpPr>
            <a:cxnSpLocks/>
          </p:cNvCxnSpPr>
          <p:nvPr/>
        </p:nvCxnSpPr>
        <p:spPr>
          <a:xfrm>
            <a:off x="543339" y="3276560"/>
            <a:ext cx="33130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F67246D-C5D4-E6FE-58A4-C7DF6D678297}"/>
              </a:ext>
            </a:extLst>
          </p:cNvPr>
          <p:cNvCxnSpPr/>
          <p:nvPr/>
        </p:nvCxnSpPr>
        <p:spPr>
          <a:xfrm>
            <a:off x="553278" y="3276560"/>
            <a:ext cx="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1AC9F-ADC1-5DB6-9215-A9A16CBB64BC}"/>
              </a:ext>
            </a:extLst>
          </p:cNvPr>
          <p:cNvCxnSpPr/>
          <p:nvPr/>
        </p:nvCxnSpPr>
        <p:spPr>
          <a:xfrm>
            <a:off x="3847205" y="3276560"/>
            <a:ext cx="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1B135B9-DDB5-42CD-06C6-98FAF73A1E78}"/>
              </a:ext>
            </a:extLst>
          </p:cNvPr>
          <p:cNvSpPr txBox="1"/>
          <p:nvPr/>
        </p:nvSpPr>
        <p:spPr>
          <a:xfrm>
            <a:off x="-80662" y="3659133"/>
            <a:ext cx="2981666" cy="954107"/>
          </a:xfrm>
          <a:prstGeom prst="rect">
            <a:avLst/>
          </a:prstGeom>
          <a:noFill/>
        </p:spPr>
        <p:txBody>
          <a:bodyPr wrap="square" rtlCol="0">
            <a:spAutoFit/>
          </a:bodyPr>
          <a:lstStyle/>
          <a:p>
            <a:pPr marL="171450" indent="-171450">
              <a:buFont typeface="Arial" panose="020B0604020202020204" pitchFamily="34" charset="0"/>
              <a:buChar char="•"/>
            </a:pPr>
            <a:r>
              <a:rPr lang="en-IN" sz="1400" b="1" dirty="0"/>
              <a:t>Dy. Director (CCNTS-II)</a:t>
            </a:r>
          </a:p>
          <a:p>
            <a:pPr marL="171450" indent="-171450">
              <a:buFont typeface="Arial" panose="020B0604020202020204" pitchFamily="34" charset="0"/>
              <a:buChar char="•"/>
            </a:pPr>
            <a:r>
              <a:rPr lang="en-US" sz="1400" b="1" i="0" dirty="0">
                <a:solidFill>
                  <a:srgbClr val="353535"/>
                </a:solidFill>
                <a:effectLst/>
              </a:rPr>
              <a:t>Link officer to DD(C-I) and DD(IT Security)</a:t>
            </a:r>
          </a:p>
          <a:p>
            <a:pPr marL="171450" indent="-171450">
              <a:buFont typeface="Arial" panose="020B0604020202020204" pitchFamily="34" charset="0"/>
              <a:buChar char="•"/>
            </a:pPr>
            <a:r>
              <a:rPr lang="en-IN" sz="1400" b="1" i="0" dirty="0">
                <a:solidFill>
                  <a:srgbClr val="000000"/>
                </a:solidFill>
                <a:effectLst/>
              </a:rPr>
              <a:t>Deputy Director (IT Security)</a:t>
            </a:r>
            <a:endParaRPr lang="en-IN" sz="1400" b="1" dirty="0"/>
          </a:p>
        </p:txBody>
      </p:sp>
      <p:sp>
        <p:nvSpPr>
          <p:cNvPr id="39" name="TextBox 38">
            <a:extLst>
              <a:ext uri="{FF2B5EF4-FFF2-40B4-BE49-F238E27FC236}">
                <a16:creationId xmlns:a16="http://schemas.microsoft.com/office/drawing/2014/main" id="{8D139462-2741-93D0-3DAA-0791AE159E26}"/>
              </a:ext>
            </a:extLst>
          </p:cNvPr>
          <p:cNvSpPr txBox="1"/>
          <p:nvPr/>
        </p:nvSpPr>
        <p:spPr>
          <a:xfrm>
            <a:off x="3110566" y="3650385"/>
            <a:ext cx="2750463" cy="738664"/>
          </a:xfrm>
          <a:prstGeom prst="rect">
            <a:avLst/>
          </a:prstGeom>
          <a:noFill/>
        </p:spPr>
        <p:txBody>
          <a:bodyPr wrap="square" rtlCol="0">
            <a:spAutoFit/>
          </a:bodyPr>
          <a:lstStyle/>
          <a:p>
            <a:pPr marL="285750" indent="-285750" algn="ctr">
              <a:buFont typeface="Arial" panose="020B0604020202020204" pitchFamily="34" charset="0"/>
              <a:buChar char="•"/>
            </a:pPr>
            <a:r>
              <a:rPr lang="en-US" sz="1400" b="1" i="0" dirty="0">
                <a:solidFill>
                  <a:srgbClr val="212529"/>
                </a:solidFill>
                <a:effectLst/>
              </a:rPr>
              <a:t>Dy. Director (CCTNS-I &amp; DCT) </a:t>
            </a:r>
          </a:p>
          <a:p>
            <a:pPr marL="285750" indent="-285750" algn="ctr">
              <a:buFont typeface="Arial" panose="020B0604020202020204" pitchFamily="34" charset="0"/>
              <a:buChar char="•"/>
            </a:pPr>
            <a:r>
              <a:rPr lang="en-US" sz="1400" b="1" i="0" dirty="0">
                <a:solidFill>
                  <a:srgbClr val="212529"/>
                </a:solidFill>
                <a:effectLst/>
              </a:rPr>
              <a:t>Link officer to DD (C-II) and DD/Admin</a:t>
            </a:r>
            <a:endParaRPr lang="en-IN" sz="1400" b="1" dirty="0"/>
          </a:p>
        </p:txBody>
      </p:sp>
      <p:sp>
        <p:nvSpPr>
          <p:cNvPr id="42" name="TextBox 41">
            <a:extLst>
              <a:ext uri="{FF2B5EF4-FFF2-40B4-BE49-F238E27FC236}">
                <a16:creationId xmlns:a16="http://schemas.microsoft.com/office/drawing/2014/main" id="{69F28ADA-4985-CE57-CBE1-F4A42515B7EE}"/>
              </a:ext>
            </a:extLst>
          </p:cNvPr>
          <p:cNvSpPr txBox="1"/>
          <p:nvPr/>
        </p:nvSpPr>
        <p:spPr>
          <a:xfrm>
            <a:off x="0" y="4621153"/>
            <a:ext cx="6847297" cy="2062103"/>
          </a:xfrm>
          <a:prstGeom prst="rect">
            <a:avLst/>
          </a:prstGeom>
          <a:noFill/>
        </p:spPr>
        <p:txBody>
          <a:bodyPr wrap="square">
            <a:spAutoFit/>
          </a:bodyPr>
          <a:lstStyle/>
          <a:p>
            <a:pPr algn="just"/>
            <a:r>
              <a:rPr lang="en-US" sz="1600" b="0" i="0" dirty="0">
                <a:solidFill>
                  <a:srgbClr val="000000"/>
                </a:solidFill>
                <a:effectLst/>
              </a:rPr>
              <a:t>(Overall supervision of CCTNS Operational Project Management Unit (OPMU), PMG and NMG, Overall network related matters of CCTNS project)</a:t>
            </a:r>
          </a:p>
          <a:p>
            <a:endParaRPr lang="en-US" sz="1600" dirty="0"/>
          </a:p>
          <a:p>
            <a:pPr algn="just"/>
            <a:r>
              <a:rPr lang="en-US" sz="1600" b="0" i="0" dirty="0">
                <a:solidFill>
                  <a:srgbClr val="212529"/>
                </a:solidFill>
                <a:effectLst/>
              </a:rPr>
              <a:t>(Overall supervision of Design, Development, Testing and Implementation of the Core Application Software (CAS) of CCTNS project And Improvement in CAS)</a:t>
            </a:r>
          </a:p>
          <a:p>
            <a:endParaRPr lang="en-US" sz="1600" dirty="0"/>
          </a:p>
          <a:p>
            <a:r>
              <a:rPr lang="en-US" sz="1600" dirty="0"/>
              <a:t>(Overall supervision of CFPB</a:t>
            </a:r>
          </a:p>
          <a:p>
            <a:r>
              <a:rPr lang="en-US" sz="1600" dirty="0"/>
              <a:t>NAFIS Procurement and Implementation)</a:t>
            </a:r>
            <a:endParaRPr lang="en-IN" sz="1600" dirty="0"/>
          </a:p>
        </p:txBody>
      </p:sp>
    </p:spTree>
    <p:extLst>
      <p:ext uri="{BB962C8B-B14F-4D97-AF65-F5344CB8AC3E}">
        <p14:creationId xmlns:p14="http://schemas.microsoft.com/office/powerpoint/2010/main" val="1279572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4275FB-A108-5D49-4AE9-1BE30799B827}"/>
              </a:ext>
            </a:extLst>
          </p:cNvPr>
          <p:cNvSpPr txBox="1"/>
          <p:nvPr/>
        </p:nvSpPr>
        <p:spPr>
          <a:xfrm>
            <a:off x="0" y="0"/>
            <a:ext cx="12192000" cy="6740307"/>
          </a:xfrm>
          <a:prstGeom prst="rect">
            <a:avLst/>
          </a:prstGeom>
          <a:noFill/>
        </p:spPr>
        <p:txBody>
          <a:bodyPr wrap="square">
            <a:spAutoFit/>
          </a:bodyPr>
          <a:lstStyle/>
          <a:p>
            <a:r>
              <a:rPr lang="en-IN" sz="1600" b="1" u="sng" dirty="0"/>
              <a:t>Activities : </a:t>
            </a:r>
          </a:p>
          <a:p>
            <a:endParaRPr lang="en-IN" sz="1600" b="1" u="sng" dirty="0"/>
          </a:p>
          <a:p>
            <a:pPr marL="342900" indent="-342900" algn="just">
              <a:buFont typeface="+mj-lt"/>
              <a:buAutoNum type="alphaUcPeriod"/>
            </a:pPr>
            <a:r>
              <a:rPr lang="en-IN" sz="1600" b="1" u="sng" dirty="0"/>
              <a:t>Central Citizen Services-  </a:t>
            </a:r>
            <a:r>
              <a:rPr lang="en-US" sz="1600" b="1" i="0" u="sng" dirty="0">
                <a:effectLst/>
              </a:rPr>
              <a:t> </a:t>
            </a:r>
          </a:p>
          <a:p>
            <a:pPr algn="just"/>
            <a:endParaRPr lang="en-US" sz="1600" b="1" dirty="0"/>
          </a:p>
          <a:p>
            <a:pPr algn="just"/>
            <a:r>
              <a:rPr lang="en-US" sz="1600" b="1" i="0" dirty="0">
                <a:effectLst/>
              </a:rPr>
              <a:t>a) Missing Person Search-</a:t>
            </a:r>
            <a:r>
              <a:rPr lang="en-US" sz="1600" b="0" i="0" dirty="0">
                <a:solidFill>
                  <a:srgbClr val="353535"/>
                </a:solidFill>
                <a:effectLst/>
              </a:rPr>
              <a:t>is a citizen service through which people can search at the convenience of their homes for their missing kin against the national database of recovered unidentified persons/ dead bodies. </a:t>
            </a:r>
            <a:r>
              <a:rPr lang="en-US" sz="1600" b="1" i="0" dirty="0">
                <a:effectLst/>
              </a:rPr>
              <a:t>, </a:t>
            </a:r>
          </a:p>
          <a:p>
            <a:pPr algn="just"/>
            <a:r>
              <a:rPr lang="en-US" sz="1600" b="1" i="0" dirty="0">
                <a:effectLst/>
              </a:rPr>
              <a:t>b) Generate Vehicle NOC-</a:t>
            </a:r>
            <a:r>
              <a:rPr lang="en-US" sz="1600" b="0" i="0" dirty="0">
                <a:solidFill>
                  <a:srgbClr val="353535"/>
                </a:solidFill>
                <a:effectLst/>
              </a:rPr>
              <a:t>This service allows citizens to ascertain the status of a vehicle before its purchase, as to whether it is involved in any crime or a stolen vehicle.</a:t>
            </a:r>
            <a:r>
              <a:rPr lang="en-US" sz="1600" b="1" i="0" dirty="0">
                <a:effectLst/>
              </a:rPr>
              <a:t> </a:t>
            </a:r>
          </a:p>
          <a:p>
            <a:pPr algn="just"/>
            <a:r>
              <a:rPr lang="en-US" sz="1600" b="1" i="0" dirty="0">
                <a:effectLst/>
              </a:rPr>
              <a:t>c)</a:t>
            </a:r>
            <a:r>
              <a:rPr lang="en-IN" sz="1600" b="1" i="0" dirty="0">
                <a:solidFill>
                  <a:srgbClr val="353535"/>
                </a:solidFill>
                <a:effectLst/>
              </a:rPr>
              <a:t> Proclaimed Offenders-</a:t>
            </a:r>
            <a:r>
              <a:rPr lang="en-US" sz="1600" b="0" i="0" dirty="0">
                <a:solidFill>
                  <a:srgbClr val="353535"/>
                </a:solidFill>
                <a:effectLst/>
              </a:rPr>
              <a:t>On the direction of Hon’ble Supreme Court of India, a portal was created at national level for showing the details of Proclaimed Offenders to make the effective inter-state cooperation, efficient Law Enforcement and seek Citizen help. </a:t>
            </a:r>
            <a:endParaRPr lang="en-IN" sz="1600" b="1" i="0" dirty="0">
              <a:solidFill>
                <a:srgbClr val="353535"/>
              </a:solidFill>
              <a:effectLst/>
            </a:endParaRPr>
          </a:p>
          <a:p>
            <a:pPr algn="just"/>
            <a:r>
              <a:rPr lang="en-IN" sz="1600" b="1" dirty="0">
                <a:solidFill>
                  <a:srgbClr val="353535"/>
                </a:solidFill>
              </a:rPr>
              <a:t>d)</a:t>
            </a:r>
            <a:r>
              <a:rPr lang="en-IN" sz="1600" b="1" i="0" dirty="0">
                <a:solidFill>
                  <a:srgbClr val="353535"/>
                </a:solidFill>
                <a:effectLst/>
              </a:rPr>
              <a:t> Locate Nearest Police Station-</a:t>
            </a:r>
            <a:r>
              <a:rPr lang="en-US" sz="1600" b="0" i="0" dirty="0">
                <a:solidFill>
                  <a:srgbClr val="353535"/>
                </a:solidFill>
                <a:effectLst/>
              </a:rPr>
              <a:t>GIS based mobile app that facilitates to locate, contact and navigate to nearest police station, in emergency situations. App is preloaded with authentic Longitude and Latitude of police stations as collected from all States/UTs police department. </a:t>
            </a:r>
            <a:endParaRPr lang="en-IN" sz="1600" b="1" dirty="0">
              <a:solidFill>
                <a:srgbClr val="353535"/>
              </a:solidFill>
            </a:endParaRPr>
          </a:p>
          <a:p>
            <a:pPr algn="just"/>
            <a:endParaRPr lang="en-IN" sz="1600" b="1" dirty="0">
              <a:solidFill>
                <a:srgbClr val="353535"/>
              </a:solidFill>
            </a:endParaRPr>
          </a:p>
          <a:p>
            <a:pPr algn="just"/>
            <a:endParaRPr lang="en-IN" sz="1600" b="1" i="0" dirty="0">
              <a:solidFill>
                <a:srgbClr val="353535"/>
              </a:solidFill>
              <a:effectLst/>
            </a:endParaRPr>
          </a:p>
          <a:p>
            <a:pPr algn="just"/>
            <a:r>
              <a:rPr lang="en-IN" sz="1600" b="1" dirty="0">
                <a:solidFill>
                  <a:srgbClr val="353535"/>
                </a:solidFill>
              </a:rPr>
              <a:t>B. </a:t>
            </a:r>
            <a:r>
              <a:rPr lang="en-IN" sz="1600" b="1" i="0" dirty="0">
                <a:effectLst/>
              </a:rPr>
              <a:t>National Cybercrime Reporting Portal (NCRP)- (DIGITAL POLICE)</a:t>
            </a:r>
            <a:r>
              <a:rPr lang="en-US" sz="1600" b="0" i="0" dirty="0">
                <a:solidFill>
                  <a:srgbClr val="353535"/>
                </a:solidFill>
                <a:effectLst/>
              </a:rPr>
              <a:t>To manage technical and operational functions of the online cyber-crime reporting portal and associated work of Cyber Crime Prevention against Women &amp; Children (CCPWC) scheme under the supervision and administrative control of Cyber &amp; Information Security (CIS) Division of MHA. Launched on 30.08.2019 by MHA </a:t>
            </a:r>
            <a:endParaRPr lang="en-IN" sz="1600" b="1" i="0" dirty="0">
              <a:effectLst/>
            </a:endParaRPr>
          </a:p>
          <a:p>
            <a:pPr algn="just"/>
            <a:endParaRPr lang="en-IN" sz="1600" b="1" dirty="0"/>
          </a:p>
          <a:p>
            <a:pPr algn="just"/>
            <a:r>
              <a:rPr lang="en-IN" sz="1600" b="1" i="0" dirty="0">
                <a:effectLst/>
              </a:rPr>
              <a:t>C. </a:t>
            </a:r>
            <a:r>
              <a:rPr lang="fr-FR" sz="1600" b="1" i="0" dirty="0">
                <a:effectLst/>
              </a:rPr>
              <a:t>National Cybercrime Training Centre (NCTC)- (</a:t>
            </a:r>
            <a:r>
              <a:rPr lang="fr-FR" sz="1600" b="1" i="0" dirty="0" err="1">
                <a:effectLst/>
              </a:rPr>
              <a:t>CyTRAIN</a:t>
            </a:r>
            <a:r>
              <a:rPr lang="fr-FR" sz="1600" b="1" i="0" dirty="0">
                <a:effectLst/>
              </a:rPr>
              <a:t>) </a:t>
            </a:r>
            <a:r>
              <a:rPr lang="en-US" sz="1600" b="0" i="0" dirty="0">
                <a:solidFill>
                  <a:srgbClr val="353535"/>
                </a:solidFill>
                <a:effectLst/>
              </a:rPr>
              <a:t>for developing Massive Open Online courses (MOOC) platform to offer professional quality e-learning courses to all law enforcement agencies, prosecutors, judges and other stake holders.</a:t>
            </a:r>
            <a:endParaRPr lang="fr-FR" sz="1600" b="1" i="0" dirty="0">
              <a:effectLst/>
            </a:endParaRPr>
          </a:p>
          <a:p>
            <a:pPr algn="just"/>
            <a:endParaRPr lang="en-IN" sz="1600" b="1" i="0" dirty="0">
              <a:effectLst/>
            </a:endParaRPr>
          </a:p>
          <a:p>
            <a:pPr algn="just"/>
            <a:r>
              <a:rPr lang="en-IN" sz="1600" b="1" dirty="0"/>
              <a:t>D. </a:t>
            </a:r>
            <a:r>
              <a:rPr lang="en-IN" sz="1600" b="1" i="0" dirty="0">
                <a:effectLst/>
              </a:rPr>
              <a:t>Crime Multi-Agency Centre (Cri-MAC)-</a:t>
            </a:r>
            <a:r>
              <a:rPr lang="en-US" sz="1600" b="0" i="0" dirty="0">
                <a:solidFill>
                  <a:srgbClr val="353535"/>
                </a:solidFill>
                <a:effectLst/>
              </a:rPr>
              <a:t> for flashing alerts/ Crime bulletins on important matters of crime and for inter-unit communication among disjointed police units across the country. </a:t>
            </a:r>
            <a:endParaRPr lang="en-IN" sz="1600" b="1" i="0" dirty="0">
              <a:effectLst/>
            </a:endParaRPr>
          </a:p>
          <a:p>
            <a:pPr algn="just"/>
            <a:endParaRPr lang="en-IN" sz="1600" b="1" i="0" dirty="0">
              <a:effectLst/>
            </a:endParaRPr>
          </a:p>
          <a:p>
            <a:pPr algn="l"/>
            <a:r>
              <a:rPr lang="en-IN" sz="1600" b="1" dirty="0"/>
              <a:t>E. </a:t>
            </a:r>
            <a:r>
              <a:rPr lang="en-US" sz="1600" b="1" i="0" dirty="0">
                <a:effectLst/>
              </a:rPr>
              <a:t>Automatic email alerts to Police Stations- </a:t>
            </a:r>
            <a:r>
              <a:rPr lang="en-US" sz="1600" b="0" i="0" dirty="0">
                <a:solidFill>
                  <a:srgbClr val="353535"/>
                </a:solidFill>
                <a:effectLst/>
              </a:rPr>
              <a:t>A service of sending alerts through emails to the concerned Police Stations on automated matching of Missing Persons with Unidentified Found Persons (UIFP)/Dead Bodies (UIDB); and on automated matching of Stolen Vehicles with Seized/ Recovered Vehicles, based on national level databases under CCTNS project. </a:t>
            </a:r>
            <a:endParaRPr lang="en-US" sz="1600" b="1" i="0" dirty="0">
              <a:effectLst/>
            </a:endParaRPr>
          </a:p>
        </p:txBody>
      </p:sp>
    </p:spTree>
    <p:extLst>
      <p:ext uri="{BB962C8B-B14F-4D97-AF65-F5344CB8AC3E}">
        <p14:creationId xmlns:p14="http://schemas.microsoft.com/office/powerpoint/2010/main" val="175533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218113-8324-A640-188A-1B068C639E46}"/>
              </a:ext>
            </a:extLst>
          </p:cNvPr>
          <p:cNvSpPr txBox="1"/>
          <p:nvPr/>
        </p:nvSpPr>
        <p:spPr>
          <a:xfrm>
            <a:off x="0" y="0"/>
            <a:ext cx="12192000" cy="461665"/>
          </a:xfrm>
          <a:prstGeom prst="rect">
            <a:avLst/>
          </a:prstGeom>
          <a:noFill/>
        </p:spPr>
        <p:txBody>
          <a:bodyPr wrap="square">
            <a:spAutoFit/>
          </a:bodyPr>
          <a:lstStyle/>
          <a:p>
            <a:pPr algn="ctr"/>
            <a:r>
              <a:rPr lang="en-US" sz="2400" b="1" dirty="0"/>
              <a:t>Crime and Criminal Tracking Network &amp; Systems (CCTNS)</a:t>
            </a:r>
            <a:endParaRPr lang="en-IN" sz="2400" b="1" dirty="0"/>
          </a:p>
        </p:txBody>
      </p:sp>
      <p:sp>
        <p:nvSpPr>
          <p:cNvPr id="6" name="TextBox 5">
            <a:extLst>
              <a:ext uri="{FF2B5EF4-FFF2-40B4-BE49-F238E27FC236}">
                <a16:creationId xmlns:a16="http://schemas.microsoft.com/office/drawing/2014/main" id="{316E3057-0F7B-D527-4305-8924D3688AFB}"/>
              </a:ext>
            </a:extLst>
          </p:cNvPr>
          <p:cNvSpPr txBox="1"/>
          <p:nvPr/>
        </p:nvSpPr>
        <p:spPr>
          <a:xfrm>
            <a:off x="0" y="474345"/>
            <a:ext cx="12192000" cy="6186309"/>
          </a:xfrm>
          <a:prstGeom prst="rect">
            <a:avLst/>
          </a:prstGeom>
          <a:noFill/>
        </p:spPr>
        <p:txBody>
          <a:bodyPr wrap="square">
            <a:spAutoFit/>
          </a:bodyPr>
          <a:lstStyle/>
          <a:p>
            <a:pPr algn="just"/>
            <a:r>
              <a:rPr lang="en-US" dirty="0"/>
              <a:t>CCTNS is a Mission Mode Project under the National e-Governance Plan (</a:t>
            </a:r>
            <a:r>
              <a:rPr lang="en-US" dirty="0" err="1"/>
              <a:t>NeGP</a:t>
            </a:r>
            <a:r>
              <a:rPr lang="en-US" dirty="0"/>
              <a:t>) of Govt. of India. </a:t>
            </a:r>
            <a:r>
              <a:rPr lang="en-US" b="0" i="0" dirty="0">
                <a:solidFill>
                  <a:srgbClr val="353535"/>
                </a:solidFill>
                <a:effectLst/>
              </a:rPr>
              <a:t>An allocation of Rs. 2000 crores has been made for CCTNS Project. </a:t>
            </a:r>
            <a:r>
              <a:rPr lang="en-US" b="1" i="0" dirty="0">
                <a:solidFill>
                  <a:srgbClr val="353535"/>
                </a:solidFill>
                <a:effectLst/>
              </a:rPr>
              <a:t>Cabinet Committee on Economic Affairs (CCEA)</a:t>
            </a:r>
            <a:r>
              <a:rPr lang="en-US" b="0" i="0" dirty="0">
                <a:solidFill>
                  <a:srgbClr val="353535"/>
                </a:solidFill>
                <a:effectLst/>
              </a:rPr>
              <a:t> has approved the project on </a:t>
            </a:r>
            <a:r>
              <a:rPr lang="en-US" b="1" i="0" dirty="0">
                <a:solidFill>
                  <a:srgbClr val="353535"/>
                </a:solidFill>
                <a:effectLst/>
              </a:rPr>
              <a:t>19.06.2009.</a:t>
            </a:r>
            <a:endParaRPr lang="en-US" b="1" dirty="0"/>
          </a:p>
          <a:p>
            <a:pPr algn="just"/>
            <a:endParaRPr lang="en-US" dirty="0"/>
          </a:p>
          <a:p>
            <a:pPr algn="just"/>
            <a:r>
              <a:rPr lang="en-US" b="1" dirty="0"/>
              <a:t>Objective-</a:t>
            </a:r>
            <a:r>
              <a:rPr lang="en-US" dirty="0"/>
              <a:t> It aims at creating a comprehensive and integrated system for enhancing the efficiency and effectiveness of policing through adopting of principle of e-Governance and creation of a nationwide networking infrastructure for evolution of IT-enabled-state-of-the-art tracking system around 'Investigation of crime and detection of criminals’. </a:t>
            </a:r>
          </a:p>
          <a:p>
            <a:pPr algn="just"/>
            <a:endParaRPr lang="en-US" dirty="0"/>
          </a:p>
          <a:p>
            <a:pPr algn="just"/>
            <a:r>
              <a:rPr lang="en-US" b="1" dirty="0"/>
              <a:t>Background:</a:t>
            </a:r>
          </a:p>
          <a:p>
            <a:pPr algn="just"/>
            <a:endParaRPr lang="en-US" b="1" dirty="0"/>
          </a:p>
          <a:p>
            <a:pPr algn="just"/>
            <a:r>
              <a:rPr lang="en-US" dirty="0"/>
              <a:t>In past initiatives were taken place like </a:t>
            </a:r>
            <a:r>
              <a:rPr lang="en-IN" b="0" i="0" dirty="0">
                <a:solidFill>
                  <a:srgbClr val="353535"/>
                </a:solidFill>
                <a:effectLst/>
              </a:rPr>
              <a:t>NCRB-led CCIS (Crime and Criminals Information System) and CIPA (Common Integrated Police Application), and State-led initiatives such as e-COPS (in Andhra Pradesh), Police IT (in Karnataka), Thana Tracking System (in West Bengal), CAARUS (in Tamil Nadu) and HD IITS (in Gujarat).</a:t>
            </a:r>
          </a:p>
          <a:p>
            <a:pPr algn="just"/>
            <a:endParaRPr lang="en-IN" dirty="0">
              <a:solidFill>
                <a:srgbClr val="353535"/>
              </a:solidFill>
            </a:endParaRPr>
          </a:p>
          <a:p>
            <a:pPr algn="just"/>
            <a:r>
              <a:rPr lang="en-US" b="0" i="0" dirty="0">
                <a:solidFill>
                  <a:srgbClr val="353535"/>
                </a:solidFill>
                <a:effectLst/>
              </a:rPr>
              <a:t>NCRB started </a:t>
            </a:r>
            <a:r>
              <a:rPr lang="en-IN" b="1" i="0" dirty="0">
                <a:solidFill>
                  <a:srgbClr val="353535"/>
                </a:solidFill>
                <a:effectLst/>
              </a:rPr>
              <a:t>Crime and Criminals Information System (</a:t>
            </a:r>
            <a:r>
              <a:rPr lang="en-US" b="1" i="0" dirty="0">
                <a:solidFill>
                  <a:srgbClr val="353535"/>
                </a:solidFill>
                <a:effectLst/>
              </a:rPr>
              <a:t>CCIS) </a:t>
            </a:r>
            <a:r>
              <a:rPr lang="en-US" b="0" i="0" dirty="0">
                <a:solidFill>
                  <a:srgbClr val="353535"/>
                </a:solidFill>
                <a:effectLst/>
              </a:rPr>
              <a:t>in the year 1995, wherein State police headquarters and district headquarters were covered under this project.</a:t>
            </a:r>
            <a:endParaRPr lang="en-IN" b="0" i="0" dirty="0">
              <a:solidFill>
                <a:srgbClr val="353535"/>
              </a:solidFill>
              <a:effectLst/>
            </a:endParaRPr>
          </a:p>
          <a:p>
            <a:pPr algn="just"/>
            <a:endParaRPr lang="en-IN" dirty="0">
              <a:solidFill>
                <a:srgbClr val="353535"/>
              </a:solidFill>
            </a:endParaRPr>
          </a:p>
          <a:p>
            <a:pPr algn="just"/>
            <a:r>
              <a:rPr lang="en-US" b="0" i="0" dirty="0">
                <a:solidFill>
                  <a:srgbClr val="353535"/>
                </a:solidFill>
                <a:effectLst/>
              </a:rPr>
              <a:t>NCRB started </a:t>
            </a:r>
            <a:r>
              <a:rPr lang="en-US" b="1" i="0" dirty="0">
                <a:effectLst/>
              </a:rPr>
              <a:t>Common Integrated Police Application (CIPA) (2004-2009)</a:t>
            </a:r>
          </a:p>
          <a:p>
            <a:pPr algn="just"/>
            <a:endParaRPr lang="en-US" b="1" i="0" dirty="0">
              <a:effectLst/>
            </a:endParaRPr>
          </a:p>
          <a:p>
            <a:pPr algn="just"/>
            <a:r>
              <a:rPr lang="en-US" dirty="0"/>
              <a:t>It was felt, however, that a standalone application couldn't provide the enhanced outcomes in the areas of Crime Investigation and Criminals Detection that are necessary. And for this reason, MHA has decided to launch the Crime and Criminal Tracking Network System (CCTNS) program. So, Crime and Criminal Tracking Network &amp; Systems (CCTNS) is conceived in the light of experience of a non-plan scheme namely - Common Integrated Police Application (CIPA). </a:t>
            </a:r>
          </a:p>
        </p:txBody>
      </p:sp>
    </p:spTree>
    <p:extLst>
      <p:ext uri="{BB962C8B-B14F-4D97-AF65-F5344CB8AC3E}">
        <p14:creationId xmlns:p14="http://schemas.microsoft.com/office/powerpoint/2010/main" val="2316967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5A536E-ABB6-DE5B-5618-DE03D4B20298}"/>
              </a:ext>
            </a:extLst>
          </p:cNvPr>
          <p:cNvPicPr>
            <a:picLocks noChangeAspect="1"/>
          </p:cNvPicPr>
          <p:nvPr/>
        </p:nvPicPr>
        <p:blipFill>
          <a:blip r:embed="rId2"/>
          <a:stretch>
            <a:fillRect/>
          </a:stretch>
        </p:blipFill>
        <p:spPr>
          <a:xfrm>
            <a:off x="139149" y="88993"/>
            <a:ext cx="8897558" cy="6680013"/>
          </a:xfrm>
          <a:prstGeom prst="rect">
            <a:avLst/>
          </a:prstGeom>
        </p:spPr>
      </p:pic>
      <p:sp>
        <p:nvSpPr>
          <p:cNvPr id="4" name="TextBox 3">
            <a:extLst>
              <a:ext uri="{FF2B5EF4-FFF2-40B4-BE49-F238E27FC236}">
                <a16:creationId xmlns:a16="http://schemas.microsoft.com/office/drawing/2014/main" id="{E8F2158C-1D5C-AFF6-6C1E-17E598A5D2A2}"/>
              </a:ext>
            </a:extLst>
          </p:cNvPr>
          <p:cNvSpPr txBox="1"/>
          <p:nvPr/>
        </p:nvSpPr>
        <p:spPr>
          <a:xfrm>
            <a:off x="7908648" y="5934670"/>
            <a:ext cx="4283352" cy="923330"/>
          </a:xfrm>
          <a:prstGeom prst="rect">
            <a:avLst/>
          </a:prstGeom>
          <a:noFill/>
        </p:spPr>
        <p:txBody>
          <a:bodyPr wrap="square">
            <a:spAutoFit/>
          </a:bodyPr>
          <a:lstStyle/>
          <a:p>
            <a:r>
              <a:rPr lang="en-US" sz="1800" b="0" i="0" dirty="0">
                <a:solidFill>
                  <a:srgbClr val="212529"/>
                </a:solidFill>
                <a:effectLst/>
              </a:rPr>
              <a:t>CAS- Core Application Software</a:t>
            </a:r>
          </a:p>
          <a:p>
            <a:r>
              <a:rPr lang="en-US" dirty="0">
                <a:solidFill>
                  <a:srgbClr val="212529"/>
                </a:solidFill>
              </a:rPr>
              <a:t>SSDG- State e-governance Service Directory</a:t>
            </a:r>
          </a:p>
          <a:p>
            <a:r>
              <a:rPr lang="en-US" sz="1800" b="0" i="0" dirty="0">
                <a:solidFill>
                  <a:srgbClr val="212529"/>
                </a:solidFill>
                <a:effectLst/>
              </a:rPr>
              <a:t>SCRB- States criminal records Bureau </a:t>
            </a:r>
            <a:endParaRPr lang="en-IN" dirty="0"/>
          </a:p>
        </p:txBody>
      </p:sp>
    </p:spTree>
    <p:extLst>
      <p:ext uri="{BB962C8B-B14F-4D97-AF65-F5344CB8AC3E}">
        <p14:creationId xmlns:p14="http://schemas.microsoft.com/office/powerpoint/2010/main" val="69230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ED06A5-4D51-3BC5-D99A-9F830B7ABF11}"/>
              </a:ext>
            </a:extLst>
          </p:cNvPr>
          <p:cNvSpPr txBox="1"/>
          <p:nvPr/>
        </p:nvSpPr>
        <p:spPr>
          <a:xfrm>
            <a:off x="0" y="0"/>
            <a:ext cx="12192000" cy="6278642"/>
          </a:xfrm>
          <a:prstGeom prst="rect">
            <a:avLst/>
          </a:prstGeom>
          <a:noFill/>
        </p:spPr>
        <p:txBody>
          <a:bodyPr wrap="square">
            <a:spAutoFit/>
          </a:bodyPr>
          <a:lstStyle/>
          <a:p>
            <a:r>
              <a:rPr lang="en-US" sz="2400" b="1" dirty="0"/>
              <a:t> Objectives of CCNTS:</a:t>
            </a:r>
          </a:p>
          <a:p>
            <a:endParaRPr lang="en-US" dirty="0"/>
          </a:p>
          <a:p>
            <a:pPr marL="285750" indent="-285750">
              <a:buFont typeface="Arial" panose="020B0604020202020204" pitchFamily="34" charset="0"/>
              <a:buChar char="•"/>
            </a:pPr>
            <a:r>
              <a:rPr lang="en-US" dirty="0"/>
              <a:t>Make the Police functioning citizen friendly and more transparent by automating the functioning of Police Stations.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 delivery of citizen-centric services through effective usage of ICT.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 the Investigating Officers of the Civil Police with tools, technology and information to facilitate investigation of crime and detection of criminals.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 Police functioning in various other areas such as Law and Order, Traffic Management etc. Facilitate Interaction and sharing of Information among Police Stations, Districts, State/UT headquarters and other Police Agencies.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Assist senior Police Officers in better management of Police Force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Keep track of the progress of Cases, including in Courts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Reduce manual and redundant Records keeping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Under the CCTNS Project, as per CCEA note approx. </a:t>
            </a:r>
            <a:r>
              <a:rPr lang="en-US" b="1" dirty="0"/>
              <a:t>14,000 Police Stations </a:t>
            </a:r>
            <a:r>
              <a:rPr lang="en-US" dirty="0"/>
              <a:t>throughout the country had been proposed to be automated beside 6000 higher offices in police hierarchy e.g. Circles, Sub-Divisions, Districts, Range, Zones, Police Headquarters, </a:t>
            </a:r>
            <a:r>
              <a:rPr lang="en-US" dirty="0" err="1"/>
              <a:t>SCRBx</a:t>
            </a:r>
            <a:r>
              <a:rPr lang="en-US" dirty="0"/>
              <a:t> including scientific and technical organizations having databases required for providing assistance and information for investigation and other purposes e.g. Finger Print </a:t>
            </a:r>
            <a:r>
              <a:rPr lang="en-US" dirty="0" err="1"/>
              <a:t>Bureaux</a:t>
            </a:r>
            <a:r>
              <a:rPr lang="en-US" dirty="0"/>
              <a:t>, Forensic Labs etc.</a:t>
            </a:r>
            <a:endParaRPr lang="en-IN" dirty="0"/>
          </a:p>
        </p:txBody>
      </p:sp>
    </p:spTree>
    <p:extLst>
      <p:ext uri="{BB962C8B-B14F-4D97-AF65-F5344CB8AC3E}">
        <p14:creationId xmlns:p14="http://schemas.microsoft.com/office/powerpoint/2010/main" val="1821641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E03A78-C187-50DD-67E4-ADD7E98B38DF}"/>
              </a:ext>
            </a:extLst>
          </p:cNvPr>
          <p:cNvSpPr txBox="1"/>
          <p:nvPr/>
        </p:nvSpPr>
        <p:spPr>
          <a:xfrm>
            <a:off x="0" y="0"/>
            <a:ext cx="12192000" cy="6740307"/>
          </a:xfrm>
          <a:prstGeom prst="rect">
            <a:avLst/>
          </a:prstGeom>
          <a:noFill/>
        </p:spPr>
        <p:txBody>
          <a:bodyPr wrap="square">
            <a:spAutoFit/>
          </a:bodyPr>
          <a:lstStyle/>
          <a:p>
            <a:r>
              <a:rPr lang="en-US" b="1" dirty="0"/>
              <a:t>-Benefits to Police Department</a:t>
            </a:r>
          </a:p>
          <a:p>
            <a:endParaRPr lang="en-US" b="1" dirty="0"/>
          </a:p>
          <a:p>
            <a:pPr marL="285750" indent="-285750">
              <a:buFont typeface="Arial" panose="020B0604020202020204" pitchFamily="34" charset="0"/>
              <a:buChar char="•"/>
            </a:pPr>
            <a:r>
              <a:rPr lang="en-US" dirty="0"/>
              <a:t>Enhanced tools for investigation.</a:t>
            </a:r>
          </a:p>
          <a:p>
            <a:pPr marL="285750" indent="-285750">
              <a:buFont typeface="Arial" panose="020B0604020202020204" pitchFamily="34" charset="0"/>
              <a:buChar char="•"/>
            </a:pPr>
            <a:r>
              <a:rPr lang="en-US" dirty="0"/>
              <a:t>Centralized crime and criminal information repository along with the criminal images and fingerprints with advanced search capabilities.</a:t>
            </a:r>
          </a:p>
          <a:p>
            <a:pPr marL="285750" indent="-285750">
              <a:buFont typeface="Arial" panose="020B0604020202020204" pitchFamily="34" charset="0"/>
              <a:buChar char="•"/>
            </a:pPr>
            <a:r>
              <a:rPr lang="en-US" dirty="0"/>
              <a:t>Enhanced ability to analyze crime patterns and/ or modus operandi</a:t>
            </a:r>
          </a:p>
          <a:p>
            <a:pPr marL="285750" indent="-285750">
              <a:buFont typeface="Arial" panose="020B0604020202020204" pitchFamily="34" charset="0"/>
              <a:buChar char="•"/>
            </a:pPr>
            <a:r>
              <a:rPr lang="en-US" dirty="0"/>
              <a:t>Enhanced ability to analyze road incidents and other accidents.</a:t>
            </a:r>
          </a:p>
          <a:p>
            <a:pPr marL="285750" indent="-285750">
              <a:buFont typeface="Arial" panose="020B0604020202020204" pitchFamily="34" charset="0"/>
              <a:buChar char="•"/>
            </a:pPr>
            <a:r>
              <a:rPr lang="en-US" dirty="0"/>
              <a:t>Faster turnaround time for the analysis results (criminal and traffic) to reach the officers on the field.</a:t>
            </a:r>
          </a:p>
          <a:p>
            <a:pPr marL="285750" indent="-285750">
              <a:buFont typeface="Arial" panose="020B0604020202020204" pitchFamily="34" charset="0"/>
              <a:buChar char="•"/>
            </a:pPr>
            <a:r>
              <a:rPr lang="en-US" dirty="0"/>
              <a:t>Reduced workload for the police stations back-office activities such as preparation of regular and ad-hoc reports and station records management.</a:t>
            </a:r>
          </a:p>
          <a:p>
            <a:pPr marL="285750" indent="-285750">
              <a:buFont typeface="Arial" panose="020B0604020202020204" pitchFamily="34" charset="0"/>
              <a:buChar char="•"/>
            </a:pPr>
            <a:r>
              <a:rPr lang="en-US" dirty="0"/>
              <a:t>A collaborative knowledge-oriented environment where knowledge is shared across different regions and units.</a:t>
            </a:r>
          </a:p>
          <a:p>
            <a:pPr marL="285750" indent="-285750">
              <a:buFont typeface="Arial" panose="020B0604020202020204" pitchFamily="34" charset="0"/>
              <a:buChar char="•"/>
            </a:pPr>
            <a:r>
              <a:rPr lang="en-US" dirty="0"/>
              <a:t>Better coordination and communication with external stakeholders through implementation of electronic information exchange systems.</a:t>
            </a:r>
          </a:p>
          <a:p>
            <a:endParaRPr lang="en-US" dirty="0"/>
          </a:p>
          <a:p>
            <a:r>
              <a:rPr lang="en-US" b="1" dirty="0"/>
              <a:t>-Benefits to Ministry of Home Affairs (NCRB)</a:t>
            </a:r>
          </a:p>
          <a:p>
            <a:endParaRPr lang="en-US" b="1" dirty="0"/>
          </a:p>
          <a:p>
            <a:pPr marL="285750" indent="-285750">
              <a:buFont typeface="Arial" panose="020B0604020202020204" pitchFamily="34" charset="0"/>
              <a:buChar char="•"/>
            </a:pPr>
            <a:r>
              <a:rPr lang="en-US" dirty="0"/>
              <a:t>Standardized means of capturing the crime and criminal data across the police stations in the country.</a:t>
            </a:r>
          </a:p>
          <a:p>
            <a:pPr marL="285750" indent="-285750">
              <a:buFont typeface="Arial" panose="020B0604020202020204" pitchFamily="34" charset="0"/>
              <a:buChar char="•"/>
            </a:pPr>
            <a:r>
              <a:rPr lang="en-US" dirty="0"/>
              <a:t>Faster and easier access to crime and criminal information across the country in a manner amenable for trend and pattern analysis.</a:t>
            </a:r>
          </a:p>
          <a:p>
            <a:pPr marL="285750" indent="-285750">
              <a:buFont typeface="Arial" panose="020B0604020202020204" pitchFamily="34" charset="0"/>
              <a:buChar char="•"/>
            </a:pPr>
            <a:r>
              <a:rPr lang="en-US" dirty="0"/>
              <a:t>Enhanced ability to detect crime patterns through modus operandi across the States/UTs and communicate to the state police departments for aiding in crime prevention.</a:t>
            </a:r>
          </a:p>
          <a:p>
            <a:pPr marL="285750" indent="-285750">
              <a:buFont typeface="Arial" panose="020B0604020202020204" pitchFamily="34" charset="0"/>
              <a:buChar char="•"/>
            </a:pPr>
            <a:r>
              <a:rPr lang="en-US" dirty="0"/>
              <a:t>The ability to respond faster and with greater accuracy to inquiries from the parliament, citizens and citizens groups; and to RTI queries.</a:t>
            </a:r>
          </a:p>
          <a:p>
            <a:pPr marL="285750" indent="-285750">
              <a:buFont typeface="Arial" panose="020B0604020202020204" pitchFamily="34" charset="0"/>
              <a:buChar char="•"/>
            </a:pPr>
            <a:r>
              <a:rPr lang="en-US" dirty="0"/>
              <a:t>Easy and low-cost scalability of crime and criminal systems in the future.</a:t>
            </a:r>
          </a:p>
        </p:txBody>
      </p:sp>
    </p:spTree>
    <p:extLst>
      <p:ext uri="{BB962C8B-B14F-4D97-AF65-F5344CB8AC3E}">
        <p14:creationId xmlns:p14="http://schemas.microsoft.com/office/powerpoint/2010/main" val="2349511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6D4B0D-9876-AA32-0D50-B0C034E03880}"/>
              </a:ext>
            </a:extLst>
          </p:cNvPr>
          <p:cNvSpPr txBox="1"/>
          <p:nvPr/>
        </p:nvSpPr>
        <p:spPr>
          <a:xfrm>
            <a:off x="0" y="210527"/>
            <a:ext cx="12192000" cy="5909310"/>
          </a:xfrm>
          <a:prstGeom prst="rect">
            <a:avLst/>
          </a:prstGeom>
          <a:noFill/>
        </p:spPr>
        <p:txBody>
          <a:bodyPr wrap="square">
            <a:spAutoFit/>
          </a:bodyPr>
          <a:lstStyle/>
          <a:p>
            <a:r>
              <a:rPr lang="en-US" b="1" dirty="0"/>
              <a:t>-Benefits to Citizens</a:t>
            </a:r>
          </a:p>
          <a:p>
            <a:endParaRPr lang="en-US" b="1" dirty="0"/>
          </a:p>
          <a:p>
            <a:pPr marL="285750" indent="-285750">
              <a:buFont typeface="Arial" panose="020B0604020202020204" pitchFamily="34" charset="0"/>
              <a:buChar char="•"/>
            </a:pPr>
            <a:r>
              <a:rPr lang="en-US" dirty="0"/>
              <a:t>Multiple channels to access services from police.</a:t>
            </a:r>
          </a:p>
          <a:p>
            <a:pPr marL="285750" indent="-285750">
              <a:buFont typeface="Arial" panose="020B0604020202020204" pitchFamily="34" charset="0"/>
              <a:buChar char="•"/>
            </a:pPr>
            <a:r>
              <a:rPr lang="en-US" dirty="0"/>
              <a:t>Simplified process for registering petitions.</a:t>
            </a:r>
          </a:p>
          <a:p>
            <a:pPr marL="285750" indent="-285750">
              <a:buFont typeface="Arial" panose="020B0604020202020204" pitchFamily="34" charset="0"/>
              <a:buChar char="•"/>
            </a:pPr>
            <a:r>
              <a:rPr lang="en-US" dirty="0"/>
              <a:t>Simplified process for accessing general services such as requests for certificates, verifications, and permissions.</a:t>
            </a:r>
          </a:p>
          <a:p>
            <a:pPr marL="285750" indent="-285750">
              <a:buFont typeface="Arial" panose="020B0604020202020204" pitchFamily="34" charset="0"/>
              <a:buChar char="•"/>
            </a:pPr>
            <a:r>
              <a:rPr lang="en-US" dirty="0"/>
              <a:t>Simplified process and accurate means of tracking the progress of the case during trials.</a:t>
            </a:r>
          </a:p>
          <a:p>
            <a:pPr marL="285750" indent="-285750">
              <a:buFont typeface="Arial" panose="020B0604020202020204" pitchFamily="34" charset="0"/>
              <a:buChar char="•"/>
            </a:pPr>
            <a:r>
              <a:rPr lang="en-US" dirty="0"/>
              <a:t>Simplified and accurate access to view/report unclaimed/recovered vehicles and property.</a:t>
            </a:r>
          </a:p>
          <a:p>
            <a:pPr marL="285750" indent="-285750">
              <a:buFont typeface="Arial" panose="020B0604020202020204" pitchFamily="34" charset="0"/>
              <a:buChar char="•"/>
            </a:pPr>
            <a:r>
              <a:rPr lang="en-US" dirty="0"/>
              <a:t>Simplified process and channel for grievance registration.</a:t>
            </a:r>
          </a:p>
          <a:p>
            <a:pPr marL="285750" indent="-285750">
              <a:buFont typeface="Arial" panose="020B0604020202020204" pitchFamily="34" charset="0"/>
              <a:buChar char="•"/>
            </a:pPr>
            <a:r>
              <a:rPr lang="en-US" dirty="0"/>
              <a:t>Improved relationship management for victims and witnesses.</a:t>
            </a:r>
          </a:p>
          <a:p>
            <a:pPr marL="285750" indent="-285750">
              <a:buFont typeface="Arial" panose="020B0604020202020204" pitchFamily="34" charset="0"/>
              <a:buChar char="•"/>
            </a:pPr>
            <a:r>
              <a:rPr lang="en-US" dirty="0"/>
              <a:t>Faster and assured response from police to any emergency calls for assistance.</a:t>
            </a:r>
          </a:p>
          <a:p>
            <a:endParaRPr lang="en-US" dirty="0"/>
          </a:p>
          <a:p>
            <a:r>
              <a:rPr lang="en-US" b="1" dirty="0"/>
              <a:t>-Benefits to external departments</a:t>
            </a:r>
          </a:p>
          <a:p>
            <a:endParaRPr lang="en-US" b="1" dirty="0"/>
          </a:p>
          <a:p>
            <a:pPr marL="285750" indent="-285750">
              <a:buFont typeface="Arial" panose="020B0604020202020204" pitchFamily="34" charset="0"/>
              <a:buChar char="•"/>
            </a:pPr>
            <a:r>
              <a:rPr lang="en-US" dirty="0"/>
              <a:t>Seamless integration with police systems for better citizen service delivery and improved law enforcement.</a:t>
            </a:r>
          </a:p>
          <a:p>
            <a:pPr marL="285750" indent="-285750">
              <a:buFont typeface="Arial" panose="020B0604020202020204" pitchFamily="34" charset="0"/>
              <a:buChar char="•"/>
            </a:pPr>
            <a:r>
              <a:rPr lang="en-US" dirty="0"/>
              <a:t>Quick exchange of accurate information with the police department.</a:t>
            </a:r>
          </a:p>
          <a:p>
            <a:pPr marL="285750" indent="-285750">
              <a:buFont typeface="Arial" panose="020B0604020202020204" pitchFamily="34" charset="0"/>
              <a:buChar char="•"/>
            </a:pPr>
            <a:r>
              <a:rPr lang="en-US" dirty="0"/>
              <a:t>Simplified process for accessing general services such as requests for certificates, verifications, and permissions.</a:t>
            </a:r>
          </a:p>
          <a:p>
            <a:pPr marL="285750" indent="-285750">
              <a:buFont typeface="Arial" panose="020B0604020202020204" pitchFamily="34" charset="0"/>
              <a:buChar char="•"/>
            </a:pPr>
            <a:r>
              <a:rPr lang="en-US" dirty="0"/>
              <a:t>Simplified process and accurate means of tracking the progress of the case during trials.</a:t>
            </a:r>
          </a:p>
          <a:p>
            <a:pPr marL="285750" indent="-285750">
              <a:buFont typeface="Arial" panose="020B0604020202020204" pitchFamily="34" charset="0"/>
              <a:buChar char="•"/>
            </a:pPr>
            <a:r>
              <a:rPr lang="en-US" dirty="0"/>
              <a:t>Simplified and accurate access to view/report unclaimed/recovered vehicles and property.</a:t>
            </a:r>
          </a:p>
          <a:p>
            <a:pPr marL="285750" indent="-285750">
              <a:buFont typeface="Arial" panose="020B0604020202020204" pitchFamily="34" charset="0"/>
              <a:buChar char="•"/>
            </a:pPr>
            <a:r>
              <a:rPr lang="en-US" dirty="0"/>
              <a:t>Simplified process and channel for grievance registration.</a:t>
            </a:r>
          </a:p>
          <a:p>
            <a:pPr marL="285750" indent="-285750">
              <a:buFont typeface="Arial" panose="020B0604020202020204" pitchFamily="34" charset="0"/>
              <a:buChar char="•"/>
            </a:pPr>
            <a:r>
              <a:rPr lang="en-US" dirty="0"/>
              <a:t>Improved relationship management for victims and witnesses.</a:t>
            </a:r>
          </a:p>
          <a:p>
            <a:pPr marL="285750" indent="-285750">
              <a:buFont typeface="Arial" panose="020B0604020202020204" pitchFamily="34" charset="0"/>
              <a:buChar char="•"/>
            </a:pPr>
            <a:r>
              <a:rPr lang="en-US" dirty="0"/>
              <a:t>Faster and assured response from police to any emergency calls for assistance.</a:t>
            </a:r>
          </a:p>
        </p:txBody>
      </p:sp>
    </p:spTree>
    <p:extLst>
      <p:ext uri="{BB962C8B-B14F-4D97-AF65-F5344CB8AC3E}">
        <p14:creationId xmlns:p14="http://schemas.microsoft.com/office/powerpoint/2010/main" val="143310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F60A5B-B5D6-A1A3-C162-B6E0A8553AE3}"/>
              </a:ext>
            </a:extLst>
          </p:cNvPr>
          <p:cNvSpPr txBox="1"/>
          <p:nvPr/>
        </p:nvSpPr>
        <p:spPr>
          <a:xfrm>
            <a:off x="19880" y="1133061"/>
            <a:ext cx="12192000" cy="3970318"/>
          </a:xfrm>
          <a:prstGeom prst="rect">
            <a:avLst/>
          </a:prstGeom>
          <a:noFill/>
        </p:spPr>
        <p:txBody>
          <a:bodyPr wrap="square">
            <a:spAutoFit/>
          </a:bodyPr>
          <a:lstStyle/>
          <a:p>
            <a:r>
              <a:rPr lang="en-US" b="1" dirty="0"/>
              <a:t>The Bureau of Police Research and Development (BPR&amp;D), was established in 1970 </a:t>
            </a:r>
            <a:r>
              <a:rPr lang="en-US" dirty="0"/>
              <a:t>under the Ministry of Home As The Government of India vied Resolution No.8/136/68-P.I (</a:t>
            </a:r>
            <a:r>
              <a:rPr lang="en-US" dirty="0" err="1"/>
              <a:t>Pers.I</a:t>
            </a:r>
            <a:r>
              <a:rPr lang="en-US" dirty="0"/>
              <a:t>) dated 28.08.1970.</a:t>
            </a:r>
          </a:p>
          <a:p>
            <a:endParaRPr lang="en-US" dirty="0"/>
          </a:p>
          <a:p>
            <a:r>
              <a:rPr lang="en-US" dirty="0"/>
              <a:t>The purpose of this new establishment was to give new orientation and </a:t>
            </a:r>
            <a:r>
              <a:rPr lang="en-US" dirty="0" err="1"/>
              <a:t>modernisation</a:t>
            </a:r>
            <a:r>
              <a:rPr lang="en-US" dirty="0"/>
              <a:t> to the already </a:t>
            </a:r>
            <a:r>
              <a:rPr lang="en-US" b="1" dirty="0"/>
              <a:t>established Police Research and Advisory Council  in 196</a:t>
            </a:r>
            <a:r>
              <a:rPr lang="en-US" dirty="0"/>
              <a:t>6. </a:t>
            </a:r>
          </a:p>
          <a:p>
            <a:endParaRPr lang="en-US" dirty="0"/>
          </a:p>
          <a:p>
            <a:r>
              <a:rPr lang="en-US" b="1" dirty="0"/>
              <a:t>Primary responsibilities:-</a:t>
            </a:r>
          </a:p>
          <a:p>
            <a:pPr marL="285750" indent="-285750">
              <a:buFont typeface="Arial" panose="020B0604020202020204" pitchFamily="34" charset="0"/>
              <a:buChar char="•"/>
            </a:pPr>
            <a:r>
              <a:rPr lang="en-US" dirty="0"/>
              <a:t>To take direct and active interest in the issues</a:t>
            </a:r>
          </a:p>
          <a:p>
            <a:pPr marL="285750" indent="-285750">
              <a:buFont typeface="Arial" panose="020B0604020202020204" pitchFamily="34" charset="0"/>
              <a:buChar char="•"/>
            </a:pPr>
            <a:r>
              <a:rPr lang="en-US" dirty="0"/>
              <a:t>To promote a speedy and systematic study of the police problems,</a:t>
            </a:r>
          </a:p>
          <a:p>
            <a:pPr marL="285750" indent="-285750">
              <a:buFont typeface="Arial" panose="020B0604020202020204" pitchFamily="34" charset="0"/>
              <a:buChar char="•"/>
            </a:pPr>
            <a:r>
              <a:rPr lang="en-US" dirty="0"/>
              <a:t>To apply science and technology in the methods and techniques used by police.</a:t>
            </a:r>
          </a:p>
          <a:p>
            <a:pPr marL="285750" indent="-285750">
              <a:buFont typeface="Arial" panose="020B0604020202020204" pitchFamily="34" charset="0"/>
              <a:buChar char="•"/>
            </a:pPr>
            <a:endParaRPr lang="en-US" dirty="0"/>
          </a:p>
          <a:p>
            <a:r>
              <a:rPr lang="en-US" b="1" dirty="0"/>
              <a:t>Secondary responsibilities:-</a:t>
            </a:r>
          </a:p>
          <a:p>
            <a:pPr marL="285750" indent="-285750">
              <a:buFont typeface="Arial" panose="020B0604020202020204" pitchFamily="34" charset="0"/>
              <a:buChar char="•"/>
            </a:pPr>
            <a:r>
              <a:rPr lang="en-US" b="0" i="0" dirty="0">
                <a:solidFill>
                  <a:srgbClr val="000000"/>
                </a:solidFill>
                <a:effectLst/>
              </a:rPr>
              <a:t>The Resolution mandated an advisory role for the Bureau.</a:t>
            </a:r>
            <a:endParaRPr lang="en-US" b="1" dirty="0"/>
          </a:p>
          <a:p>
            <a:pPr marL="285750" indent="-285750">
              <a:buFont typeface="Arial" panose="020B0604020202020204" pitchFamily="34" charset="0"/>
              <a:buChar char="•"/>
            </a:pPr>
            <a:r>
              <a:rPr lang="en-US" dirty="0"/>
              <a:t>Modernization</a:t>
            </a:r>
          </a:p>
        </p:txBody>
      </p:sp>
      <p:sp>
        <p:nvSpPr>
          <p:cNvPr id="4" name="TextBox 3">
            <a:extLst>
              <a:ext uri="{FF2B5EF4-FFF2-40B4-BE49-F238E27FC236}">
                <a16:creationId xmlns:a16="http://schemas.microsoft.com/office/drawing/2014/main" id="{76C321AE-A5B9-A815-D1BD-68332AD6EF24}"/>
              </a:ext>
            </a:extLst>
          </p:cNvPr>
          <p:cNvSpPr txBox="1"/>
          <p:nvPr/>
        </p:nvSpPr>
        <p:spPr>
          <a:xfrm>
            <a:off x="0" y="0"/>
            <a:ext cx="12192000" cy="523220"/>
          </a:xfrm>
          <a:prstGeom prst="rect">
            <a:avLst/>
          </a:prstGeom>
          <a:noFill/>
        </p:spPr>
        <p:txBody>
          <a:bodyPr wrap="square">
            <a:spAutoFit/>
          </a:bodyPr>
          <a:lstStyle/>
          <a:p>
            <a:pPr algn="ctr"/>
            <a:r>
              <a:rPr lang="en-US" sz="2800" b="1" i="0" strike="noStrike" dirty="0">
                <a:solidFill>
                  <a:srgbClr val="1A0DAB"/>
                </a:solidFill>
                <a:effectLst/>
                <a:latin typeface="Roboto" panose="02000000000000000000" pitchFamily="2" charset="0"/>
                <a:hlinkClick r:id="rId2"/>
              </a:rPr>
              <a:t>Bureau of Police Research And Development </a:t>
            </a:r>
            <a:r>
              <a:rPr lang="en-US" sz="2800" b="1" i="0" strike="noStrike" dirty="0">
                <a:solidFill>
                  <a:srgbClr val="1A0DAB"/>
                </a:solidFill>
                <a:effectLst/>
                <a:latin typeface="Roboto" panose="02000000000000000000" pitchFamily="2" charset="0"/>
              </a:rPr>
              <a:t>(BPRD)</a:t>
            </a:r>
            <a:endParaRPr lang="en-US" sz="2800" b="1" i="0" dirty="0">
              <a:solidFill>
                <a:srgbClr val="101518"/>
              </a:solidFill>
              <a:effectLst/>
              <a:latin typeface="Roboto" panose="02000000000000000000" pitchFamily="2" charset="0"/>
            </a:endParaRPr>
          </a:p>
        </p:txBody>
      </p:sp>
    </p:spTree>
    <p:extLst>
      <p:ext uri="{BB962C8B-B14F-4D97-AF65-F5344CB8AC3E}">
        <p14:creationId xmlns:p14="http://schemas.microsoft.com/office/powerpoint/2010/main" val="12017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933141-E775-FD36-98B8-E1B870E78BFE}"/>
              </a:ext>
            </a:extLst>
          </p:cNvPr>
          <p:cNvSpPr txBox="1"/>
          <p:nvPr/>
        </p:nvSpPr>
        <p:spPr>
          <a:xfrm>
            <a:off x="0" y="394692"/>
            <a:ext cx="12192000" cy="6186309"/>
          </a:xfrm>
          <a:prstGeom prst="rect">
            <a:avLst/>
          </a:prstGeom>
          <a:noFill/>
        </p:spPr>
        <p:txBody>
          <a:bodyPr wrap="square">
            <a:spAutoFit/>
          </a:bodyPr>
          <a:lstStyle/>
          <a:p>
            <a:pPr marL="285750" indent="-285750">
              <a:buFont typeface="Arial" panose="020B0604020202020204" pitchFamily="34" charset="0"/>
              <a:buChar char="•"/>
            </a:pPr>
            <a:r>
              <a:rPr lang="en-US" dirty="0"/>
              <a:t>The BPR&amp;D was formed in 1970 and replaced the </a:t>
            </a:r>
            <a:r>
              <a:rPr lang="en-US" b="1" u="sng" dirty="0"/>
              <a:t>Police Research Advisory Council </a:t>
            </a:r>
            <a:r>
              <a:rPr lang="en-US" dirty="0"/>
              <a:t>which was formed in 1966.</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was established with the aim to identify the needs and requirements of the police in the country, take up research projects and come up with suggestions to overcome the challenges faced by the police.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comes under the </a:t>
            </a:r>
            <a:r>
              <a:rPr lang="en-US" b="1" dirty="0"/>
              <a:t>administration of the Ministry of Home Affairs</a:t>
            </a:r>
            <a:r>
              <a:rPr lang="en-US" dirty="0"/>
              <a:t>. </a:t>
            </a:r>
          </a:p>
          <a:p>
            <a:pPr marL="285750" indent="-285750">
              <a:buFont typeface="Arial" panose="020B0604020202020204" pitchFamily="34" charset="0"/>
              <a:buChar char="•"/>
            </a:pPr>
            <a:r>
              <a:rPr lang="en-US" dirty="0"/>
              <a:t>(To have a modern effective and sensitive security architecture that can inspire a sense of safety among all sections of society).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Bureau was initially started with 2 divisions: </a:t>
            </a:r>
            <a:r>
              <a:rPr lang="en-US" b="1" u="sng" dirty="0"/>
              <a:t>1) Research, Publication &amp; Statistics Division  </a:t>
            </a:r>
            <a:r>
              <a:rPr lang="en-US" dirty="0"/>
              <a:t>&amp;  </a:t>
            </a:r>
            <a:r>
              <a:rPr lang="en-US" b="1" u="sng" dirty="0"/>
              <a:t>2) Development Division</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1973 the </a:t>
            </a:r>
            <a:r>
              <a:rPr lang="en-US" b="1" dirty="0"/>
              <a:t>Training Division </a:t>
            </a:r>
            <a:r>
              <a:rPr lang="en-US" dirty="0"/>
              <a:t>was added on the recommendation of the Gore committee (1971) on police training.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1995 the </a:t>
            </a:r>
            <a:r>
              <a:rPr lang="en-US" b="1" dirty="0"/>
              <a:t>correctional division </a:t>
            </a:r>
            <a:r>
              <a:rPr lang="en-US" dirty="0"/>
              <a:t>was started to study the issues of prisons and prison reforms.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2008 the </a:t>
            </a:r>
            <a:r>
              <a:rPr lang="en-US" b="1" dirty="0"/>
              <a:t>National Police mission (NPM) </a:t>
            </a:r>
            <a:r>
              <a:rPr lang="en-US" dirty="0"/>
              <a:t>was added, and the Development Division was restructured as a </a:t>
            </a:r>
            <a:r>
              <a:rPr lang="en-US" b="1" dirty="0" err="1"/>
              <a:t>modernisation</a:t>
            </a:r>
            <a:r>
              <a:rPr lang="en-US" dirty="0"/>
              <a:t> </a:t>
            </a:r>
            <a:r>
              <a:rPr lang="en-US" b="1" dirty="0"/>
              <a:t>division</a:t>
            </a:r>
            <a:r>
              <a:rPr lang="en-US" dirty="0"/>
              <a:t>.</a:t>
            </a:r>
          </a:p>
          <a:p>
            <a:r>
              <a:rPr lang="en-US" dirty="0"/>
              <a:t>There are five divisions of the </a:t>
            </a:r>
            <a:r>
              <a:rPr lang="en-US" b="1" dirty="0"/>
              <a:t>bureau headquarters </a:t>
            </a:r>
            <a:r>
              <a:rPr lang="en-US" dirty="0"/>
              <a:t>and five </a:t>
            </a:r>
            <a:r>
              <a:rPr lang="en-US" b="1" dirty="0"/>
              <a:t>central detective training institutes (CDTIs) </a:t>
            </a:r>
            <a:r>
              <a:rPr lang="en-US" dirty="0"/>
              <a:t>at Kolkata, Hyderabad, Chandigarh, Ghaziabad, Jaipur, and the </a:t>
            </a:r>
            <a:r>
              <a:rPr lang="en-US" b="1" dirty="0"/>
              <a:t>Central Academy of Police </a:t>
            </a:r>
            <a:r>
              <a:rPr lang="en-US" dirty="0"/>
              <a:t>training at Bhopal.</a:t>
            </a:r>
          </a:p>
          <a:p>
            <a:endParaRPr lang="en-US" dirty="0"/>
          </a:p>
          <a:p>
            <a:r>
              <a:rPr lang="en-US" dirty="0"/>
              <a:t>In December 2022, the union home minister laid the foundation stone of the newest Central Detective Training Institute (CDTI) in Bengaluru. Two additional CDTIs are being considered for establishment—one in Srinagar and another in Agartala.</a:t>
            </a:r>
            <a:endParaRPr lang="en-IN" dirty="0"/>
          </a:p>
        </p:txBody>
      </p:sp>
      <p:sp>
        <p:nvSpPr>
          <p:cNvPr id="4" name="TextBox 3">
            <a:extLst>
              <a:ext uri="{FF2B5EF4-FFF2-40B4-BE49-F238E27FC236}">
                <a16:creationId xmlns:a16="http://schemas.microsoft.com/office/drawing/2014/main" id="{E7AF83E2-017A-9CB1-8ED2-9F907E24CCC3}"/>
              </a:ext>
            </a:extLst>
          </p:cNvPr>
          <p:cNvSpPr txBox="1"/>
          <p:nvPr/>
        </p:nvSpPr>
        <p:spPr>
          <a:xfrm>
            <a:off x="0" y="0"/>
            <a:ext cx="12192000" cy="523220"/>
          </a:xfrm>
          <a:prstGeom prst="rect">
            <a:avLst/>
          </a:prstGeom>
          <a:noFill/>
        </p:spPr>
        <p:txBody>
          <a:bodyPr wrap="square">
            <a:spAutoFit/>
          </a:bodyPr>
          <a:lstStyle/>
          <a:p>
            <a:pPr algn="ctr"/>
            <a:r>
              <a:rPr lang="en-US" sz="2800" b="1" i="0" strike="noStrike" dirty="0">
                <a:solidFill>
                  <a:srgbClr val="1A0DAB"/>
                </a:solidFill>
                <a:effectLst/>
                <a:latin typeface="Roboto" panose="02000000000000000000" pitchFamily="2" charset="0"/>
              </a:rPr>
              <a:t>EVOLUTION</a:t>
            </a:r>
            <a:endParaRPr lang="en-US" sz="2800" b="1" i="0" dirty="0">
              <a:solidFill>
                <a:srgbClr val="101518"/>
              </a:solidFill>
              <a:effectLst/>
              <a:latin typeface="Roboto" panose="02000000000000000000" pitchFamily="2" charset="0"/>
            </a:endParaRPr>
          </a:p>
        </p:txBody>
      </p:sp>
    </p:spTree>
    <p:extLst>
      <p:ext uri="{BB962C8B-B14F-4D97-AF65-F5344CB8AC3E}">
        <p14:creationId xmlns:p14="http://schemas.microsoft.com/office/powerpoint/2010/main" val="317726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ED8623-CE83-8959-98AA-77997FC6C44B}"/>
              </a:ext>
            </a:extLst>
          </p:cNvPr>
          <p:cNvSpPr txBox="1"/>
          <p:nvPr/>
        </p:nvSpPr>
        <p:spPr>
          <a:xfrm>
            <a:off x="0" y="0"/>
            <a:ext cx="12192000" cy="523220"/>
          </a:xfrm>
          <a:prstGeom prst="rect">
            <a:avLst/>
          </a:prstGeom>
          <a:noFill/>
        </p:spPr>
        <p:txBody>
          <a:bodyPr wrap="square">
            <a:spAutoFit/>
          </a:bodyPr>
          <a:lstStyle/>
          <a:p>
            <a:pPr algn="ctr"/>
            <a:r>
              <a:rPr lang="en-US" sz="2800" b="1" i="0" strike="noStrike" dirty="0">
                <a:solidFill>
                  <a:srgbClr val="1A0DAB"/>
                </a:solidFill>
                <a:effectLst/>
                <a:latin typeface="Roboto" panose="02000000000000000000" pitchFamily="2" charset="0"/>
                <a:hlinkClick r:id="rId2"/>
              </a:rPr>
              <a:t>Bureau Of Police Research And Development </a:t>
            </a:r>
            <a:r>
              <a:rPr lang="en-US" sz="2800" b="1" i="0" strike="noStrike" dirty="0">
                <a:solidFill>
                  <a:srgbClr val="1A0DAB"/>
                </a:solidFill>
                <a:effectLst/>
                <a:latin typeface="Roboto" panose="02000000000000000000" pitchFamily="2" charset="0"/>
              </a:rPr>
              <a:t>(BPRD)</a:t>
            </a:r>
            <a:endParaRPr lang="en-US" sz="2800" b="1" i="0" dirty="0">
              <a:solidFill>
                <a:srgbClr val="101518"/>
              </a:solidFill>
              <a:effectLst/>
              <a:latin typeface="Roboto" panose="02000000000000000000" pitchFamily="2" charset="0"/>
            </a:endParaRPr>
          </a:p>
        </p:txBody>
      </p:sp>
      <p:sp>
        <p:nvSpPr>
          <p:cNvPr id="5" name="TextBox 4">
            <a:extLst>
              <a:ext uri="{FF2B5EF4-FFF2-40B4-BE49-F238E27FC236}">
                <a16:creationId xmlns:a16="http://schemas.microsoft.com/office/drawing/2014/main" id="{7DC6F25A-4E3B-8072-05FF-D3B724657FB7}"/>
              </a:ext>
            </a:extLst>
          </p:cNvPr>
          <p:cNvSpPr txBox="1"/>
          <p:nvPr/>
        </p:nvSpPr>
        <p:spPr>
          <a:xfrm>
            <a:off x="0" y="716413"/>
            <a:ext cx="12192000" cy="5663089"/>
          </a:xfrm>
          <a:prstGeom prst="rect">
            <a:avLst/>
          </a:prstGeom>
          <a:noFill/>
        </p:spPr>
        <p:txBody>
          <a:bodyPr wrap="square">
            <a:spAutoFit/>
          </a:bodyPr>
          <a:lstStyle/>
          <a:p>
            <a:r>
              <a:rPr lang="en-US" sz="2000" b="1" dirty="0"/>
              <a:t>Separations:-</a:t>
            </a:r>
          </a:p>
          <a:p>
            <a:endParaRPr lang="en-US" dirty="0"/>
          </a:p>
          <a:p>
            <a:pPr marL="285750" indent="-285750">
              <a:buFont typeface="Wingdings" panose="05000000000000000000" pitchFamily="2" charset="2"/>
              <a:buChar char="Ø"/>
            </a:pPr>
            <a:r>
              <a:rPr lang="en-US" b="0" i="0" dirty="0">
                <a:solidFill>
                  <a:srgbClr val="000000"/>
                </a:solidFill>
                <a:effectLst/>
              </a:rPr>
              <a:t>The </a:t>
            </a:r>
            <a:r>
              <a:rPr lang="en-US" b="1" i="0" dirty="0">
                <a:solidFill>
                  <a:srgbClr val="000000"/>
                </a:solidFill>
                <a:effectLst/>
              </a:rPr>
              <a:t>Institute of Criminology and Forensic Science (ICFS)</a:t>
            </a:r>
            <a:r>
              <a:rPr lang="en-US" b="0" i="0" dirty="0">
                <a:solidFill>
                  <a:srgbClr val="000000"/>
                </a:solidFill>
                <a:effectLst/>
              </a:rPr>
              <a:t> was established under the overall supervision and guidance of BPR&amp;D later it was allowed to function as a separate entity in 1976.</a:t>
            </a:r>
          </a:p>
          <a:p>
            <a:endParaRPr lang="en-US" dirty="0">
              <a:solidFill>
                <a:srgbClr val="000000"/>
              </a:solidFill>
            </a:endParaRPr>
          </a:p>
          <a:p>
            <a:pPr marL="285750" indent="-285750">
              <a:buFont typeface="Arial" panose="020B0604020202020204" pitchFamily="34" charset="0"/>
              <a:buChar char="•"/>
            </a:pPr>
            <a:r>
              <a:rPr lang="en-US" b="0" i="0" dirty="0">
                <a:solidFill>
                  <a:srgbClr val="000000"/>
                </a:solidFill>
                <a:effectLst/>
              </a:rPr>
              <a:t>Setting up the Institute was to develop a full-fledged academic institution for furthering studies in Criminology and forensic science. The same which was </a:t>
            </a:r>
            <a:r>
              <a:rPr lang="en-US" b="1" i="0" dirty="0">
                <a:solidFill>
                  <a:srgbClr val="000000"/>
                </a:solidFill>
                <a:effectLst/>
              </a:rPr>
              <a:t>re-christened in the year 1991 </a:t>
            </a:r>
            <a:r>
              <a:rPr lang="en-US" b="0" i="0" dirty="0">
                <a:solidFill>
                  <a:srgbClr val="000000"/>
                </a:solidFill>
                <a:effectLst/>
              </a:rPr>
              <a:t>is now functioning as </a:t>
            </a:r>
            <a:r>
              <a:rPr lang="en-US" b="1" i="0" dirty="0">
                <a:solidFill>
                  <a:srgbClr val="000000"/>
                </a:solidFill>
                <a:effectLst/>
              </a:rPr>
              <a:t>Lok Nayak Jai Prakash Narayan (LNJN), National Institute of Criminology and Forensic Science from 1982</a:t>
            </a:r>
            <a:r>
              <a:rPr lang="en-US" b="0" i="0" dirty="0">
                <a:solidFill>
                  <a:srgbClr val="000000"/>
                </a:solidFill>
                <a:effectLst/>
              </a:rPr>
              <a:t>. </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b="0" i="0" dirty="0">
                <a:solidFill>
                  <a:srgbClr val="000000"/>
                </a:solidFill>
                <a:effectLst/>
              </a:rPr>
              <a:t>The institute provides training courses for officers of the criminal justice system in the two subjects i.e. Criminology and Forensic Science and carries out research.</a:t>
            </a:r>
          </a:p>
          <a:p>
            <a:pPr marL="285750" indent="-285750">
              <a:buFont typeface="Wingdings" panose="05000000000000000000" pitchFamily="2" charset="2"/>
              <a:buChar char="Ø"/>
            </a:pPr>
            <a:endParaRPr lang="en-US" dirty="0">
              <a:solidFill>
                <a:srgbClr val="000000"/>
              </a:solidFill>
            </a:endParaRPr>
          </a:p>
          <a:p>
            <a:pPr marL="285750" indent="-285750">
              <a:buFont typeface="Wingdings" panose="05000000000000000000" pitchFamily="2" charset="2"/>
              <a:buChar char="Ø"/>
            </a:pPr>
            <a:endParaRPr lang="en-US" dirty="0">
              <a:solidFill>
                <a:srgbClr val="000000"/>
              </a:solidFill>
            </a:endParaRPr>
          </a:p>
          <a:p>
            <a:pPr marL="285750" indent="-285750">
              <a:buFont typeface="Wingdings" panose="05000000000000000000" pitchFamily="2" charset="2"/>
              <a:buChar char="Ø"/>
            </a:pPr>
            <a:r>
              <a:rPr lang="en-US" b="0" i="0" dirty="0">
                <a:solidFill>
                  <a:srgbClr val="000000"/>
                </a:solidFill>
                <a:effectLst/>
              </a:rPr>
              <a:t>The Government of India, therefore, decided to establish a </a:t>
            </a:r>
            <a:r>
              <a:rPr lang="en-US" b="1" i="0" dirty="0">
                <a:solidFill>
                  <a:srgbClr val="000000"/>
                </a:solidFill>
                <a:effectLst/>
              </a:rPr>
              <a:t>National Crime Records Bureau in 1986 </a:t>
            </a:r>
            <a:r>
              <a:rPr lang="en-US" b="0" i="0" dirty="0">
                <a:solidFill>
                  <a:srgbClr val="000000"/>
                </a:solidFill>
                <a:effectLst/>
              </a:rPr>
              <a:t>build another Resolution and entrusted statistics and publications work of the Research Division to the newly constituted Bureau along with the plans for their computerization.</a:t>
            </a:r>
          </a:p>
          <a:p>
            <a:pPr marL="285750" indent="-285750">
              <a:buFont typeface="Wingdings" panose="05000000000000000000" pitchFamily="2" charset="2"/>
              <a:buChar char="Ø"/>
            </a:pPr>
            <a:endParaRPr lang="en-US" dirty="0">
              <a:solidFill>
                <a:srgbClr val="000000"/>
              </a:solidFill>
            </a:endParaRPr>
          </a:p>
          <a:p>
            <a:pPr marL="285750" indent="-285750">
              <a:buFont typeface="Wingdings" panose="05000000000000000000" pitchFamily="2" charset="2"/>
              <a:buChar char="Ø"/>
            </a:pPr>
            <a:r>
              <a:rPr lang="en-US" b="0" i="0" dirty="0">
                <a:solidFill>
                  <a:srgbClr val="000000"/>
                </a:solidFill>
                <a:effectLst/>
              </a:rPr>
              <a:t>In an identical move brought about by compulsions of growth, the Government of India decided to give an independent status to the Forensic Science Division by creating a </a:t>
            </a:r>
            <a:r>
              <a:rPr lang="en-US" b="1" i="0" dirty="0">
                <a:solidFill>
                  <a:srgbClr val="000000"/>
                </a:solidFill>
                <a:effectLst/>
              </a:rPr>
              <a:t>Forensic Science Directorate </a:t>
            </a:r>
            <a:r>
              <a:rPr lang="en-US" b="0" i="0" dirty="0">
                <a:solidFill>
                  <a:srgbClr val="000000"/>
                </a:solidFill>
                <a:effectLst/>
              </a:rPr>
              <a:t>having an autonomous status under the direct control of the Ministry of Home Affairs.</a:t>
            </a:r>
            <a:endParaRPr lang="en-US" dirty="0"/>
          </a:p>
        </p:txBody>
      </p:sp>
    </p:spTree>
    <p:extLst>
      <p:ext uri="{BB962C8B-B14F-4D97-AF65-F5344CB8AC3E}">
        <p14:creationId xmlns:p14="http://schemas.microsoft.com/office/powerpoint/2010/main" val="1666824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FEED0F-1AD3-64C4-E45A-7E844774C7B7}"/>
              </a:ext>
            </a:extLst>
          </p:cNvPr>
          <p:cNvSpPr txBox="1"/>
          <p:nvPr/>
        </p:nvSpPr>
        <p:spPr>
          <a:xfrm>
            <a:off x="109330" y="0"/>
            <a:ext cx="12192000" cy="7078861"/>
          </a:xfrm>
          <a:prstGeom prst="rect">
            <a:avLst/>
          </a:prstGeom>
          <a:noFill/>
        </p:spPr>
        <p:txBody>
          <a:bodyPr wrap="square">
            <a:spAutoFit/>
          </a:bodyPr>
          <a:lstStyle/>
          <a:p>
            <a:r>
              <a:rPr lang="en-US" b="1" u="sng" dirty="0">
                <a:latin typeface="Helvetica" panose="020B0604020202020204" pitchFamily="34" charset="0"/>
                <a:cs typeface="Helvetica" panose="020B0604020202020204" pitchFamily="34" charset="0"/>
              </a:rPr>
              <a:t>Vision:-</a:t>
            </a:r>
          </a:p>
          <a:p>
            <a:r>
              <a:rPr lang="en-US" dirty="0">
                <a:latin typeface="Helvetica" panose="020B0604020202020204" pitchFamily="34" charset="0"/>
                <a:cs typeface="Helvetica" panose="020B0604020202020204" pitchFamily="34" charset="0"/>
              </a:rPr>
              <a:t>To be a thoroughly professional investigative agency matching the best international standard to counter terrorism and other national security-related investigations at the national level. It aims to develop as a storehouse of all terrorist-related information.</a:t>
            </a:r>
          </a:p>
          <a:p>
            <a:endParaRPr lang="en-US" sz="1600" dirty="0">
              <a:latin typeface="Helvetica" panose="020B0604020202020204" pitchFamily="34" charset="0"/>
              <a:cs typeface="Helvetica" panose="020B0604020202020204" pitchFamily="34" charset="0"/>
            </a:endParaRPr>
          </a:p>
          <a:p>
            <a:r>
              <a:rPr lang="en-US" b="1" u="sng" dirty="0">
                <a:latin typeface="Helvetica" panose="020B0604020202020204" pitchFamily="34" charset="0"/>
                <a:cs typeface="Helvetica" panose="020B0604020202020204" pitchFamily="34" charset="0"/>
              </a:rPr>
              <a:t>Mission:-</a:t>
            </a:r>
          </a:p>
          <a:p>
            <a:pPr marL="342900" indent="-342900">
              <a:buAutoNum type="arabicPeriod"/>
            </a:pPr>
            <a:r>
              <a:rPr lang="en-US" sz="1600" dirty="0">
                <a:latin typeface="Helvetica" panose="020B0604020202020204" pitchFamily="34" charset="0"/>
                <a:cs typeface="Helvetica" panose="020B0604020202020204" pitchFamily="34" charset="0"/>
              </a:rPr>
              <a:t>To uncover and investigate </a:t>
            </a:r>
            <a:r>
              <a:rPr lang="en-US" sz="1600" b="1" dirty="0">
                <a:latin typeface="Helvetica" panose="020B0604020202020204" pitchFamily="34" charset="0"/>
                <a:cs typeface="Helvetica" panose="020B0604020202020204" pitchFamily="34" charset="0"/>
              </a:rPr>
              <a:t>terrorism-related cases</a:t>
            </a:r>
          </a:p>
          <a:p>
            <a:pPr marL="342900" indent="-342900">
              <a:buAutoNum type="arabicPeriod"/>
            </a:pPr>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2. To meet </a:t>
            </a:r>
            <a:r>
              <a:rPr lang="en-US" sz="1600" b="1" dirty="0">
                <a:latin typeface="Helvetica" panose="020B0604020202020204" pitchFamily="34" charset="0"/>
                <a:cs typeface="Helvetica" panose="020B0604020202020204" pitchFamily="34" charset="0"/>
              </a:rPr>
              <a:t>the international standards </a:t>
            </a:r>
            <a:r>
              <a:rPr lang="en-US" sz="1600" dirty="0">
                <a:latin typeface="Helvetica" panose="020B0604020202020204" pitchFamily="34" charset="0"/>
                <a:cs typeface="Helvetica" panose="020B0604020202020204" pitchFamily="34" charset="0"/>
              </a:rPr>
              <a:t>of anti-terrorism organizations</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3. To develop a partnership-oriented and highly </a:t>
            </a:r>
            <a:r>
              <a:rPr lang="en-US" sz="1600" b="1" dirty="0">
                <a:latin typeface="Helvetica" panose="020B0604020202020204" pitchFamily="34" charset="0"/>
                <a:cs typeface="Helvetica" panose="020B0604020202020204" pitchFamily="34" charset="0"/>
              </a:rPr>
              <a:t>trained workforce</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4. To </a:t>
            </a:r>
            <a:r>
              <a:rPr lang="en-US" sz="1600" b="1" dirty="0">
                <a:latin typeface="Helvetica" panose="020B0604020202020204" pitchFamily="34" charset="0"/>
                <a:cs typeface="Helvetica" panose="020B0604020202020204" pitchFamily="34" charset="0"/>
              </a:rPr>
              <a:t>handle</a:t>
            </a:r>
            <a:r>
              <a:rPr lang="en-US" sz="1600" dirty="0">
                <a:latin typeface="Helvetica" panose="020B0604020202020204" pitchFamily="34" charset="0"/>
                <a:cs typeface="Helvetica" panose="020B0604020202020204" pitchFamily="34" charset="0"/>
              </a:rPr>
              <a:t> offenses related to the </a:t>
            </a:r>
            <a:r>
              <a:rPr lang="en-US" sz="1600" b="1" dirty="0">
                <a:latin typeface="Helvetica" panose="020B0604020202020204" pitchFamily="34" charset="0"/>
                <a:cs typeface="Helvetica" panose="020B0604020202020204" pitchFamily="34" charset="0"/>
              </a:rPr>
              <a:t>unlawful activities </a:t>
            </a:r>
            <a:r>
              <a:rPr lang="en-US" sz="1600" dirty="0">
                <a:latin typeface="Helvetica" panose="020B0604020202020204" pitchFamily="34" charset="0"/>
                <a:cs typeface="Helvetica" panose="020B0604020202020204" pitchFamily="34" charset="0"/>
              </a:rPr>
              <a:t>of individuals or groups</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5. To </a:t>
            </a:r>
            <a:r>
              <a:rPr lang="en-US" sz="1600" b="1" dirty="0">
                <a:latin typeface="Helvetica" panose="020B0604020202020204" pitchFamily="34" charset="0"/>
                <a:cs typeface="Helvetica" panose="020B0604020202020204" pitchFamily="34" charset="0"/>
              </a:rPr>
              <a:t>create a database </a:t>
            </a:r>
            <a:r>
              <a:rPr lang="en-US" sz="1600" dirty="0">
                <a:latin typeface="Helvetica" panose="020B0604020202020204" pitchFamily="34" charset="0"/>
                <a:cs typeface="Helvetica" panose="020B0604020202020204" pitchFamily="34" charset="0"/>
              </a:rPr>
              <a:t>of all information related to terrorists</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6. To ensure a </a:t>
            </a:r>
            <a:r>
              <a:rPr lang="en-US" sz="1600" b="1" dirty="0">
                <a:latin typeface="Helvetica" panose="020B0604020202020204" pitchFamily="34" charset="0"/>
                <a:cs typeface="Helvetica" panose="020B0604020202020204" pitchFamily="34" charset="0"/>
              </a:rPr>
              <a:t>speedy and fair trial</a:t>
            </a:r>
          </a:p>
          <a:p>
            <a:endParaRPr lang="en-US" sz="1600" b="1"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7. To </a:t>
            </a:r>
            <a:r>
              <a:rPr lang="en-US" sz="1600" b="1" dirty="0">
                <a:latin typeface="Helvetica" panose="020B0604020202020204" pitchFamily="34" charset="0"/>
                <a:cs typeface="Helvetica" panose="020B0604020202020204" pitchFamily="34" charset="0"/>
              </a:rPr>
              <a:t>coordinate and collaborate with state agencies </a:t>
            </a:r>
            <a:r>
              <a:rPr lang="en-US" sz="1600" dirty="0">
                <a:latin typeface="Helvetica" panose="020B0604020202020204" pitchFamily="34" charset="0"/>
                <a:cs typeface="Helvetica" panose="020B0604020202020204" pitchFamily="34" charset="0"/>
              </a:rPr>
              <a:t>in investigations</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8. To give </a:t>
            </a:r>
            <a:r>
              <a:rPr lang="en-US" sz="1600" b="1" dirty="0">
                <a:latin typeface="Helvetica" panose="020B0604020202020204" pitchFamily="34" charset="0"/>
                <a:cs typeface="Helvetica" panose="020B0604020202020204" pitchFamily="34" charset="0"/>
              </a:rPr>
              <a:t>importance to human rights </a:t>
            </a:r>
            <a:r>
              <a:rPr lang="en-US" sz="1600" dirty="0">
                <a:latin typeface="Helvetica" panose="020B0604020202020204" pitchFamily="34" charset="0"/>
                <a:cs typeface="Helvetica" panose="020B0604020202020204" pitchFamily="34" charset="0"/>
              </a:rPr>
              <a:t>and the dignity of people</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9. To use </a:t>
            </a:r>
            <a:r>
              <a:rPr lang="en-US" sz="1600" b="1" dirty="0">
                <a:latin typeface="Helvetica" panose="020B0604020202020204" pitchFamily="34" charset="0"/>
                <a:cs typeface="Helvetica" panose="020B0604020202020204" pitchFamily="34" charset="0"/>
              </a:rPr>
              <a:t>modern technology </a:t>
            </a:r>
            <a:r>
              <a:rPr lang="en-US" sz="1600" dirty="0">
                <a:latin typeface="Helvetica" panose="020B0604020202020204" pitchFamily="34" charset="0"/>
                <a:cs typeface="Helvetica" panose="020B0604020202020204" pitchFamily="34" charset="0"/>
              </a:rPr>
              <a:t>for the activities of NIA</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10. To display </a:t>
            </a:r>
            <a:r>
              <a:rPr lang="en-US" sz="1600" b="1" dirty="0">
                <a:latin typeface="Helvetica" panose="020B0604020202020204" pitchFamily="34" charset="0"/>
                <a:cs typeface="Helvetica" panose="020B0604020202020204" pitchFamily="34" charset="0"/>
              </a:rPr>
              <a:t>scientific temper </a:t>
            </a:r>
            <a:r>
              <a:rPr lang="en-US" sz="1600" dirty="0">
                <a:latin typeface="Helvetica" panose="020B0604020202020204" pitchFamily="34" charset="0"/>
                <a:cs typeface="Helvetica" panose="020B0604020202020204" pitchFamily="34" charset="0"/>
              </a:rPr>
              <a:t>while discharging duties</a:t>
            </a:r>
          </a:p>
          <a:p>
            <a:endParaRPr lang="en-US" sz="1600" dirty="0">
              <a:latin typeface="Helvetica" panose="020B0604020202020204" pitchFamily="34" charset="0"/>
              <a:cs typeface="Helvetica" panose="020B0604020202020204" pitchFamily="34" charset="0"/>
            </a:endParaRPr>
          </a:p>
          <a:p>
            <a:r>
              <a:rPr lang="en-IN" sz="1600" dirty="0">
                <a:latin typeface="Helvetica" panose="020B0604020202020204" pitchFamily="34" charset="0"/>
                <a:cs typeface="Helvetica" panose="020B0604020202020204" pitchFamily="34" charset="0"/>
              </a:rPr>
              <a:t>11. </a:t>
            </a:r>
            <a:r>
              <a:rPr lang="en-US" sz="1600" b="0" i="0" dirty="0">
                <a:solidFill>
                  <a:srgbClr val="333333"/>
                </a:solidFill>
                <a:effectLst/>
                <a:latin typeface="Helvetica" panose="020B0604020202020204" pitchFamily="34" charset="0"/>
                <a:cs typeface="Helvetica" panose="020B0604020202020204" pitchFamily="34" charset="0"/>
              </a:rPr>
              <a:t>To gain the </a:t>
            </a:r>
            <a:r>
              <a:rPr lang="en-US" sz="1600" b="1" i="0" dirty="0">
                <a:solidFill>
                  <a:srgbClr val="333333"/>
                </a:solidFill>
                <a:effectLst/>
                <a:latin typeface="Helvetica" panose="020B0604020202020204" pitchFamily="34" charset="0"/>
                <a:cs typeface="Helvetica" panose="020B0604020202020204" pitchFamily="34" charset="0"/>
              </a:rPr>
              <a:t>trust of the citizens</a:t>
            </a:r>
            <a:endParaRPr lang="en-IN" sz="16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313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035148-E9C1-D884-7505-FD5167C38FB9}"/>
              </a:ext>
            </a:extLst>
          </p:cNvPr>
          <p:cNvSpPr txBox="1"/>
          <p:nvPr/>
        </p:nvSpPr>
        <p:spPr>
          <a:xfrm>
            <a:off x="-69574" y="569847"/>
            <a:ext cx="12192000" cy="3231654"/>
          </a:xfrm>
          <a:prstGeom prst="rect">
            <a:avLst/>
          </a:prstGeom>
          <a:noFill/>
        </p:spPr>
        <p:txBody>
          <a:bodyPr wrap="square">
            <a:spAutoFit/>
          </a:bodyPr>
          <a:lstStyle/>
          <a:p>
            <a:r>
              <a:rPr lang="en-US" sz="2400" b="1" dirty="0"/>
              <a:t>Objectives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BPR&amp;D </a:t>
            </a:r>
            <a:r>
              <a:rPr lang="en-US" b="1" dirty="0"/>
              <a:t>analyses the general causes of crime, preventive measures and methods of improving the investigation, administrative structure and juvenile delinquency</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mandate of BPR&amp;D has provided meaningful space for all stakeholders in policing and correctional administration. The collective wisdom of the practitioners, the academia, and the civil society has culminated in inputs for policy imperatives in policing and prisons.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assists in</a:t>
            </a:r>
            <a:r>
              <a:rPr lang="en-US" b="1" dirty="0"/>
              <a:t> police research programs </a:t>
            </a:r>
            <a:r>
              <a:rPr lang="en-US" dirty="0"/>
              <a:t>in the States. It also takes a regular assessment of equipment used by the police forces in India and ensures that new and modified pieces of equipment are provided in the fields of arms and ammunition.</a:t>
            </a:r>
            <a:endParaRPr lang="en-IN" dirty="0"/>
          </a:p>
        </p:txBody>
      </p:sp>
      <p:sp>
        <p:nvSpPr>
          <p:cNvPr id="4" name="TextBox 3">
            <a:extLst>
              <a:ext uri="{FF2B5EF4-FFF2-40B4-BE49-F238E27FC236}">
                <a16:creationId xmlns:a16="http://schemas.microsoft.com/office/drawing/2014/main" id="{ACF8F58B-05F2-9C1B-00A2-7DE720BEBAE2}"/>
              </a:ext>
            </a:extLst>
          </p:cNvPr>
          <p:cNvSpPr txBox="1"/>
          <p:nvPr/>
        </p:nvSpPr>
        <p:spPr>
          <a:xfrm>
            <a:off x="0" y="0"/>
            <a:ext cx="12192000" cy="523220"/>
          </a:xfrm>
          <a:prstGeom prst="rect">
            <a:avLst/>
          </a:prstGeom>
          <a:noFill/>
        </p:spPr>
        <p:txBody>
          <a:bodyPr wrap="square">
            <a:spAutoFit/>
          </a:bodyPr>
          <a:lstStyle/>
          <a:p>
            <a:pPr algn="ctr"/>
            <a:r>
              <a:rPr lang="en-US" sz="2800" b="1" i="0" strike="noStrike" dirty="0">
                <a:solidFill>
                  <a:srgbClr val="1A0DAB"/>
                </a:solidFill>
                <a:effectLst/>
                <a:latin typeface="Roboto" panose="02000000000000000000" pitchFamily="2" charset="0"/>
                <a:hlinkClick r:id="rId2"/>
              </a:rPr>
              <a:t>Bureau Of Police Research And Development </a:t>
            </a:r>
            <a:r>
              <a:rPr lang="en-US" sz="2800" b="1" i="0" strike="noStrike" dirty="0">
                <a:solidFill>
                  <a:srgbClr val="1A0DAB"/>
                </a:solidFill>
                <a:effectLst/>
                <a:latin typeface="Roboto" panose="02000000000000000000" pitchFamily="2" charset="0"/>
              </a:rPr>
              <a:t>(BPRD)</a:t>
            </a:r>
            <a:endParaRPr lang="en-US" sz="2800" b="1" i="0" dirty="0">
              <a:solidFill>
                <a:srgbClr val="101518"/>
              </a:solidFill>
              <a:effectLst/>
              <a:latin typeface="Roboto" panose="02000000000000000000" pitchFamily="2" charset="0"/>
            </a:endParaRPr>
          </a:p>
        </p:txBody>
      </p:sp>
    </p:spTree>
    <p:extLst>
      <p:ext uri="{BB962C8B-B14F-4D97-AF65-F5344CB8AC3E}">
        <p14:creationId xmlns:p14="http://schemas.microsoft.com/office/powerpoint/2010/main" val="774158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93893-FCEC-0A23-EDF7-8990B7CCBED6}"/>
              </a:ext>
            </a:extLst>
          </p:cNvPr>
          <p:cNvSpPr txBox="1"/>
          <p:nvPr/>
        </p:nvSpPr>
        <p:spPr>
          <a:xfrm>
            <a:off x="0" y="0"/>
            <a:ext cx="12192000" cy="6986528"/>
          </a:xfrm>
          <a:prstGeom prst="rect">
            <a:avLst/>
          </a:prstGeom>
          <a:noFill/>
        </p:spPr>
        <p:txBody>
          <a:bodyPr wrap="square">
            <a:spAutoFit/>
          </a:bodyPr>
          <a:lstStyle/>
          <a:p>
            <a:pPr marL="342900" indent="-342900">
              <a:buFont typeface="Wingdings" panose="05000000000000000000" pitchFamily="2" charset="2"/>
              <a:buChar char="Ø"/>
            </a:pPr>
            <a:r>
              <a:rPr lang="en-US" sz="1600" b="1" dirty="0"/>
              <a:t>Research Division(Res)</a:t>
            </a:r>
          </a:p>
          <a:p>
            <a:pPr marL="285750" indent="-285750">
              <a:buFont typeface="Arial" panose="020B0604020202020204" pitchFamily="34" charset="0"/>
              <a:buChar char="•"/>
            </a:pPr>
            <a:r>
              <a:rPr lang="en-US" sz="1600" dirty="0"/>
              <a:t>Analysis and study of general causes of crime; preventive measures; methods of improvising the investigation; administrative structure; Juvenile delinquency, etc.</a:t>
            </a:r>
          </a:p>
          <a:p>
            <a:pPr marL="285750" indent="-285750">
              <a:buFont typeface="Arial" panose="020B0604020202020204" pitchFamily="34" charset="0"/>
              <a:buChar char="•"/>
            </a:pPr>
            <a:r>
              <a:rPr lang="en-US" sz="1600" dirty="0"/>
              <a:t>The assistance of Police Research programmes in States and participation in  social </a:t>
            </a:r>
            <a:r>
              <a:rPr lang="en-US" sz="1600" dirty="0" err="1"/>
              <a:t>defence</a:t>
            </a:r>
            <a:r>
              <a:rPr lang="en-US" sz="1600" dirty="0"/>
              <a:t> and crime prevention programmes</a:t>
            </a:r>
          </a:p>
          <a:p>
            <a:pPr marL="342900" indent="-342900">
              <a:buFont typeface="Wingdings" panose="05000000000000000000" pitchFamily="2" charset="2"/>
              <a:buChar char="Ø"/>
            </a:pPr>
            <a:r>
              <a:rPr lang="en-US" sz="1600" b="1" dirty="0"/>
              <a:t>Development Division/Modernization division (Mod)</a:t>
            </a:r>
          </a:p>
          <a:p>
            <a:pPr marL="285750" indent="-285750">
              <a:buFont typeface="Arial" panose="020B0604020202020204" pitchFamily="34" charset="0"/>
              <a:buChar char="•"/>
            </a:pPr>
            <a:r>
              <a:rPr lang="en-US" sz="1600" dirty="0"/>
              <a:t>Take a regular assessment of the equipment used by the police forces in India and ensure that new and modified pieces of equipment are provided in the fields of Arms and Ammunition, Riot Control Equipment, Traffic Control Equipment, Police Transport and other scientific aids for investigation. Providing access to computer technology in various fields of the police force</a:t>
            </a:r>
          </a:p>
          <a:p>
            <a:pPr marL="342900" indent="-342900">
              <a:buFont typeface="Wingdings" panose="05000000000000000000" pitchFamily="2" charset="2"/>
              <a:buChar char="Ø"/>
            </a:pPr>
            <a:r>
              <a:rPr lang="en-US" sz="1600" b="1" dirty="0"/>
              <a:t>Administrative Division (Adm)</a:t>
            </a:r>
          </a:p>
          <a:p>
            <a:pPr marL="285750" indent="-285750">
              <a:buFont typeface="Arial" panose="020B0604020202020204" pitchFamily="34" charset="0"/>
              <a:buChar char="•"/>
            </a:pPr>
            <a:r>
              <a:rPr lang="en-US" sz="1600" dirty="0"/>
              <a:t>Managing the matters related to the police workforce, their units and headquarters</a:t>
            </a:r>
          </a:p>
          <a:p>
            <a:pPr marL="285750" indent="-285750">
              <a:buFont typeface="Arial" panose="020B0604020202020204" pitchFamily="34" charset="0"/>
              <a:buChar char="•"/>
            </a:pPr>
            <a:r>
              <a:rPr lang="en-US" sz="1600" dirty="0"/>
              <a:t>Maintaining all accounts and budgets  and Working for the welfare of the staff of BPR&amp;D</a:t>
            </a:r>
          </a:p>
          <a:p>
            <a:pPr marL="342900" indent="-342900">
              <a:buFont typeface="Wingdings" panose="05000000000000000000" pitchFamily="2" charset="2"/>
              <a:buChar char="Ø"/>
            </a:pPr>
            <a:r>
              <a:rPr lang="en-US" sz="1600" b="1" dirty="0"/>
              <a:t>Training Division (train.)</a:t>
            </a:r>
          </a:p>
          <a:p>
            <a:pPr marL="285750" indent="-285750">
              <a:buFont typeface="Arial" panose="020B0604020202020204" pitchFamily="34" charset="0"/>
              <a:buChar char="•"/>
            </a:pPr>
            <a:r>
              <a:rPr lang="en-US" sz="1600" dirty="0"/>
              <a:t>Evaluate the training programmes conducted for the police force</a:t>
            </a:r>
          </a:p>
          <a:p>
            <a:pPr marL="285750" indent="-285750">
              <a:buFont typeface="Arial" panose="020B0604020202020204" pitchFamily="34" charset="0"/>
              <a:buChar char="•"/>
            </a:pPr>
            <a:r>
              <a:rPr lang="en-US" sz="1600" dirty="0"/>
              <a:t>Assess that the training is suitable as per the social state of the country and the force is well prepared for every circumstance</a:t>
            </a:r>
          </a:p>
          <a:p>
            <a:pPr marL="285750" indent="-285750">
              <a:buFont typeface="Arial" panose="020B0604020202020204" pitchFamily="34" charset="0"/>
              <a:buChar char="•"/>
            </a:pPr>
            <a:r>
              <a:rPr lang="en-US" sz="1600" dirty="0"/>
              <a:t>To liaise with the Directorate of Training of the Department of Personnel in relation inter-alia to training aids projects and fellowships under the UNDP, UNESCO &amp; Colombo Plan etc.</a:t>
            </a:r>
          </a:p>
          <a:p>
            <a:pPr marL="285750" indent="-285750">
              <a:buFont typeface="Arial" panose="020B0604020202020204" pitchFamily="34" charset="0"/>
              <a:buChar char="•"/>
            </a:pPr>
            <a:r>
              <a:rPr lang="en-US" sz="1600" dirty="0"/>
              <a:t>To create and maintain a circulating library of films for the use of various police training institutions</a:t>
            </a:r>
          </a:p>
          <a:p>
            <a:pPr marL="285750" indent="-285750">
              <a:buFont typeface="Arial" panose="020B0604020202020204" pitchFamily="34" charset="0"/>
              <a:buChar char="•"/>
            </a:pPr>
            <a:r>
              <a:rPr lang="en-US" sz="1600" dirty="0"/>
              <a:t>Supervising the three central detective training schools, situated at Chandigarh, Kolkata and Hyderabad</a:t>
            </a:r>
            <a:endParaRPr lang="en-IN" sz="1600" dirty="0"/>
          </a:p>
          <a:p>
            <a:pPr marL="342900" indent="-342900">
              <a:buFont typeface="Wingdings" panose="05000000000000000000" pitchFamily="2" charset="2"/>
              <a:buChar char="Ø"/>
            </a:pPr>
            <a:r>
              <a:rPr lang="en-US" sz="1600" b="1" dirty="0"/>
              <a:t>Correctional Administration (CA)</a:t>
            </a:r>
          </a:p>
          <a:p>
            <a:pPr marL="342900" indent="-342900">
              <a:buFont typeface="Arial" panose="020B0604020202020204" pitchFamily="34" charset="0"/>
              <a:buChar char="•"/>
            </a:pPr>
            <a:r>
              <a:rPr lang="en-US" sz="1600" dirty="0"/>
              <a:t>Analysis and study of prison statistics and problems of a general nature affecting Prison Administration. and Assimilation and dissemination of relevant information to the States in the field of Correctional Administration.</a:t>
            </a:r>
          </a:p>
          <a:p>
            <a:pPr marL="285750" indent="-285750">
              <a:buFont typeface="Arial" panose="020B0604020202020204" pitchFamily="34" charset="0"/>
              <a:buChar char="•"/>
            </a:pPr>
            <a:r>
              <a:rPr lang="en-US" sz="1600" dirty="0"/>
              <a:t>Review training programs keeping in, view the changing social conditions, the introduction of new scientific techniques, and other related aspects.</a:t>
            </a:r>
          </a:p>
          <a:p>
            <a:pPr marL="285750" indent="-285750" algn="just">
              <a:buFont typeface="Wingdings" panose="05000000000000000000" pitchFamily="2" charset="2"/>
              <a:buChar char="Ø"/>
            </a:pPr>
            <a:r>
              <a:rPr lang="en-US" sz="1600" b="1" dirty="0"/>
              <a:t>National Police mission NPM DIVISION </a:t>
            </a:r>
          </a:p>
          <a:p>
            <a:pPr marL="285750" indent="-285750" algn="just">
              <a:buFont typeface="Arial" panose="020B0604020202020204" pitchFamily="34" charset="0"/>
              <a:buChar char="•"/>
            </a:pPr>
            <a:r>
              <a:rPr lang="en-US" sz="1600" dirty="0"/>
              <a:t>It co-ordinates and translate the Action Plans into projects. </a:t>
            </a:r>
          </a:p>
          <a:p>
            <a:pPr marL="285750" indent="-285750" algn="just">
              <a:buFont typeface="Arial" panose="020B0604020202020204" pitchFamily="34" charset="0"/>
              <a:buChar char="•"/>
            </a:pPr>
            <a:r>
              <a:rPr lang="en-US" sz="1600" dirty="0"/>
              <a:t>The mission will pay special attention to empowering the police force at all levels; to appropriate decentralization and delegation of powers; to enhancing the skills and competency levels. </a:t>
            </a:r>
          </a:p>
        </p:txBody>
      </p:sp>
    </p:spTree>
    <p:extLst>
      <p:ext uri="{BB962C8B-B14F-4D97-AF65-F5344CB8AC3E}">
        <p14:creationId xmlns:p14="http://schemas.microsoft.com/office/powerpoint/2010/main" val="3565340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52BAEF-84E1-E1E1-EA36-89B4D8BC0F21}"/>
              </a:ext>
            </a:extLst>
          </p:cNvPr>
          <p:cNvPicPr>
            <a:picLocks noChangeAspect="1"/>
          </p:cNvPicPr>
          <p:nvPr/>
        </p:nvPicPr>
        <p:blipFill>
          <a:blip r:embed="rId2"/>
          <a:stretch>
            <a:fillRect/>
          </a:stretch>
        </p:blipFill>
        <p:spPr>
          <a:xfrm>
            <a:off x="0" y="755375"/>
            <a:ext cx="12192000" cy="5681422"/>
          </a:xfrm>
          <a:prstGeom prst="rect">
            <a:avLst/>
          </a:prstGeom>
        </p:spPr>
      </p:pic>
      <p:sp>
        <p:nvSpPr>
          <p:cNvPr id="4" name="TextBox 3">
            <a:extLst>
              <a:ext uri="{FF2B5EF4-FFF2-40B4-BE49-F238E27FC236}">
                <a16:creationId xmlns:a16="http://schemas.microsoft.com/office/drawing/2014/main" id="{A85A1A12-03B4-F125-CAD7-D4E3B214F482}"/>
              </a:ext>
            </a:extLst>
          </p:cNvPr>
          <p:cNvSpPr txBox="1"/>
          <p:nvPr/>
        </p:nvSpPr>
        <p:spPr>
          <a:xfrm>
            <a:off x="0" y="0"/>
            <a:ext cx="12192000" cy="523220"/>
          </a:xfrm>
          <a:prstGeom prst="rect">
            <a:avLst/>
          </a:prstGeom>
          <a:noFill/>
        </p:spPr>
        <p:txBody>
          <a:bodyPr wrap="square">
            <a:spAutoFit/>
          </a:bodyPr>
          <a:lstStyle/>
          <a:p>
            <a:pPr algn="ctr"/>
            <a:r>
              <a:rPr lang="en-US" sz="2800" b="1" i="0" strike="noStrike" dirty="0">
                <a:solidFill>
                  <a:srgbClr val="1A0DAB"/>
                </a:solidFill>
                <a:effectLst/>
                <a:latin typeface="Roboto" panose="02000000000000000000" pitchFamily="2" charset="0"/>
              </a:rPr>
              <a:t>ORGANISATIONAL SET UP</a:t>
            </a:r>
            <a:endParaRPr lang="en-US" sz="2800" b="1" i="0" dirty="0">
              <a:solidFill>
                <a:srgbClr val="101518"/>
              </a:solidFill>
              <a:effectLst/>
              <a:latin typeface="Roboto" panose="02000000000000000000" pitchFamily="2" charset="0"/>
            </a:endParaRPr>
          </a:p>
        </p:txBody>
      </p:sp>
    </p:spTree>
    <p:extLst>
      <p:ext uri="{BB962C8B-B14F-4D97-AF65-F5344CB8AC3E}">
        <p14:creationId xmlns:p14="http://schemas.microsoft.com/office/powerpoint/2010/main" val="2556441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C0D838-A61D-81EA-D1DE-4327E249ED66}"/>
              </a:ext>
            </a:extLst>
          </p:cNvPr>
          <p:cNvPicPr>
            <a:picLocks noChangeAspect="1"/>
          </p:cNvPicPr>
          <p:nvPr/>
        </p:nvPicPr>
        <p:blipFill rotWithShape="1">
          <a:blip r:embed="rId2"/>
          <a:srcRect t="39154" r="62174" b="25684"/>
          <a:stretch/>
        </p:blipFill>
        <p:spPr>
          <a:xfrm>
            <a:off x="0" y="879613"/>
            <a:ext cx="11770307" cy="5098774"/>
          </a:xfrm>
          <a:prstGeom prst="rect">
            <a:avLst/>
          </a:prstGeom>
        </p:spPr>
      </p:pic>
    </p:spTree>
    <p:extLst>
      <p:ext uri="{BB962C8B-B14F-4D97-AF65-F5344CB8AC3E}">
        <p14:creationId xmlns:p14="http://schemas.microsoft.com/office/powerpoint/2010/main" val="855091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46166E-D5DC-04AB-B899-77547B6C018F}"/>
              </a:ext>
            </a:extLst>
          </p:cNvPr>
          <p:cNvPicPr>
            <a:picLocks noChangeAspect="1"/>
          </p:cNvPicPr>
          <p:nvPr/>
        </p:nvPicPr>
        <p:blipFill rotWithShape="1">
          <a:blip r:embed="rId2"/>
          <a:srcRect l="37664" t="16412" r="40174" b="23759"/>
          <a:stretch/>
        </p:blipFill>
        <p:spPr>
          <a:xfrm>
            <a:off x="897835" y="195445"/>
            <a:ext cx="5198165" cy="6539381"/>
          </a:xfrm>
          <a:prstGeom prst="rect">
            <a:avLst/>
          </a:prstGeom>
        </p:spPr>
      </p:pic>
    </p:spTree>
    <p:extLst>
      <p:ext uri="{BB962C8B-B14F-4D97-AF65-F5344CB8AC3E}">
        <p14:creationId xmlns:p14="http://schemas.microsoft.com/office/powerpoint/2010/main" val="1182691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FD2E26-3308-44F7-01E9-FAF5AB41B16C}"/>
              </a:ext>
            </a:extLst>
          </p:cNvPr>
          <p:cNvPicPr>
            <a:picLocks noChangeAspect="1"/>
          </p:cNvPicPr>
          <p:nvPr/>
        </p:nvPicPr>
        <p:blipFill rotWithShape="1">
          <a:blip r:embed="rId2"/>
          <a:srcRect l="60030" t="44469" b="24984"/>
          <a:stretch/>
        </p:blipFill>
        <p:spPr>
          <a:xfrm>
            <a:off x="973133" y="1222513"/>
            <a:ext cx="11218867" cy="3995530"/>
          </a:xfrm>
          <a:prstGeom prst="rect">
            <a:avLst/>
          </a:prstGeom>
        </p:spPr>
      </p:pic>
    </p:spTree>
    <p:extLst>
      <p:ext uri="{BB962C8B-B14F-4D97-AF65-F5344CB8AC3E}">
        <p14:creationId xmlns:p14="http://schemas.microsoft.com/office/powerpoint/2010/main" val="2881338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281B48-6FA1-38AD-1426-0C36C9FEE14D}"/>
              </a:ext>
            </a:extLst>
          </p:cNvPr>
          <p:cNvSpPr txBox="1"/>
          <p:nvPr/>
        </p:nvSpPr>
        <p:spPr>
          <a:xfrm>
            <a:off x="0" y="104439"/>
            <a:ext cx="12192000" cy="6463308"/>
          </a:xfrm>
          <a:prstGeom prst="rect">
            <a:avLst/>
          </a:prstGeom>
          <a:noFill/>
        </p:spPr>
        <p:txBody>
          <a:bodyPr wrap="square">
            <a:spAutoFit/>
          </a:bodyPr>
          <a:lstStyle/>
          <a:p>
            <a:r>
              <a:rPr lang="en-US" b="1" dirty="0"/>
              <a:t>RESEARCH DIVISION (Res.)</a:t>
            </a:r>
          </a:p>
          <a:p>
            <a:endParaRPr lang="en-US" b="1" dirty="0"/>
          </a:p>
          <a:p>
            <a:pPr marL="342900" indent="-342900">
              <a:buAutoNum type="arabicPeriod"/>
            </a:pPr>
            <a:r>
              <a:rPr lang="en-US" dirty="0"/>
              <a:t>Analysis and study of crime and problems of general nature affecting the police</a:t>
            </a:r>
          </a:p>
          <a:p>
            <a:endParaRPr lang="en-US" dirty="0"/>
          </a:p>
          <a:p>
            <a:pPr marL="285750" indent="-285750">
              <a:buFont typeface="Arial" panose="020B0604020202020204" pitchFamily="34" charset="0"/>
              <a:buChar char="•"/>
            </a:pPr>
            <a:r>
              <a:rPr lang="en-US" dirty="0"/>
              <a:t>Trends and causes of crime,</a:t>
            </a:r>
          </a:p>
          <a:p>
            <a:pPr marL="285750" indent="-285750">
              <a:buFont typeface="Arial" panose="020B0604020202020204" pitchFamily="34" charset="0"/>
              <a:buChar char="•"/>
            </a:pPr>
            <a:r>
              <a:rPr lang="en-US" dirty="0"/>
              <a:t>Prevention of crime - preventive measures, their effectiveness and relationship with crime.</a:t>
            </a:r>
          </a:p>
          <a:p>
            <a:pPr marL="285750" indent="-285750">
              <a:buFont typeface="Arial" panose="020B0604020202020204" pitchFamily="34" charset="0"/>
              <a:buChar char="•"/>
            </a:pPr>
            <a:r>
              <a:rPr lang="en-US" dirty="0"/>
              <a:t>Organization, strength, administration, methods; procedures and techniques of the police forces and their </a:t>
            </a:r>
            <a:r>
              <a:rPr lang="en-US" dirty="0" err="1"/>
              <a:t>modernisation</a:t>
            </a:r>
            <a:r>
              <a:rPr lang="en-US" dirty="0"/>
              <a:t>; Police Act and manuals</a:t>
            </a:r>
          </a:p>
          <a:p>
            <a:pPr marL="285750" indent="-285750">
              <a:buFont typeface="Arial" panose="020B0604020202020204" pitchFamily="34" charset="0"/>
              <a:buChar char="•"/>
            </a:pPr>
            <a:r>
              <a:rPr lang="en-US" dirty="0"/>
              <a:t>Improvements in methods of investigation, utility and results of introducing scientific aids and punishment;</a:t>
            </a:r>
          </a:p>
          <a:p>
            <a:pPr marL="285750" indent="-285750">
              <a:buFont typeface="Arial" panose="020B0604020202020204" pitchFamily="34" charset="0"/>
              <a:buChar char="•"/>
            </a:pPr>
            <a:r>
              <a:rPr lang="en-US" dirty="0"/>
              <a:t>Inadequacy of laws,</a:t>
            </a:r>
          </a:p>
          <a:p>
            <a:pPr marL="285750" indent="-285750">
              <a:buFont typeface="Arial" panose="020B0604020202020204" pitchFamily="34" charset="0"/>
              <a:buChar char="•"/>
            </a:pPr>
            <a:r>
              <a:rPr lang="en-US" dirty="0"/>
              <a:t>Juvenile delinquency;</a:t>
            </a:r>
          </a:p>
          <a:p>
            <a:pPr marL="285750" indent="-285750">
              <a:buFont typeface="Arial" panose="020B0604020202020204" pitchFamily="34" charset="0"/>
              <a:buChar char="•"/>
            </a:pPr>
            <a:r>
              <a:rPr lang="en-US" dirty="0"/>
              <a:t>Police Uniform, badges, medals, decorations, </a:t>
            </a:r>
            <a:r>
              <a:rPr lang="en-US" dirty="0" err="1"/>
              <a:t>colours</a:t>
            </a:r>
            <a:r>
              <a:rPr lang="en-US" dirty="0"/>
              <a:t> and flags, police drill, warrant of procedure etc</a:t>
            </a:r>
          </a:p>
          <a:p>
            <a:pPr marL="285750" indent="-285750">
              <a:buFont typeface="Arial" panose="020B0604020202020204" pitchFamily="34" charset="0"/>
              <a:buChar char="•"/>
            </a:pPr>
            <a:endParaRPr lang="en-US" dirty="0"/>
          </a:p>
          <a:p>
            <a:r>
              <a:rPr lang="en-US" dirty="0"/>
              <a:t>2. Assistance of Police Research programmes in States, processing and coordination of research projects; sponsoring extra-mural research.</a:t>
            </a:r>
          </a:p>
          <a:p>
            <a:endParaRPr lang="en-US" dirty="0"/>
          </a:p>
          <a:p>
            <a:r>
              <a:rPr lang="en-US" dirty="0"/>
              <a:t>3. Work relating to Standing Committee on Police Research.</a:t>
            </a:r>
          </a:p>
          <a:p>
            <a:endParaRPr lang="en-US" dirty="0"/>
          </a:p>
          <a:p>
            <a:r>
              <a:rPr lang="en-US" dirty="0"/>
              <a:t>4. Police Science Congress &amp; other conferences and seminars relating to study of police problems.</a:t>
            </a:r>
          </a:p>
          <a:p>
            <a:endParaRPr lang="en-US" dirty="0"/>
          </a:p>
          <a:p>
            <a:r>
              <a:rPr lang="en-US" dirty="0"/>
              <a:t>5. Participation in social </a:t>
            </a:r>
            <a:r>
              <a:rPr lang="en-US" dirty="0" err="1"/>
              <a:t>defence</a:t>
            </a:r>
            <a:r>
              <a:rPr lang="en-US" dirty="0"/>
              <a:t> and crime prevention programmes.</a:t>
            </a:r>
          </a:p>
          <a:p>
            <a:endParaRPr lang="en-US" dirty="0"/>
          </a:p>
          <a:p>
            <a:r>
              <a:rPr lang="en-US" dirty="0"/>
              <a:t>6. Participation in the work of the United Nations in the field of prevention of Crime and treatment of offenders.</a:t>
            </a:r>
            <a:endParaRPr lang="en-IN" dirty="0"/>
          </a:p>
        </p:txBody>
      </p:sp>
    </p:spTree>
    <p:extLst>
      <p:ext uri="{BB962C8B-B14F-4D97-AF65-F5344CB8AC3E}">
        <p14:creationId xmlns:p14="http://schemas.microsoft.com/office/powerpoint/2010/main" val="3836657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D9A261-3057-F518-8EE3-FBA3BE070A88}"/>
              </a:ext>
            </a:extLst>
          </p:cNvPr>
          <p:cNvSpPr txBox="1"/>
          <p:nvPr/>
        </p:nvSpPr>
        <p:spPr>
          <a:xfrm>
            <a:off x="0" y="382947"/>
            <a:ext cx="12192000" cy="5355312"/>
          </a:xfrm>
          <a:prstGeom prst="rect">
            <a:avLst/>
          </a:prstGeom>
          <a:noFill/>
        </p:spPr>
        <p:txBody>
          <a:bodyPr wrap="square">
            <a:spAutoFit/>
          </a:bodyPr>
          <a:lstStyle/>
          <a:p>
            <a:r>
              <a:rPr lang="en-US" b="1" dirty="0"/>
              <a:t>CORRECTIONAL ADMINISTRATION (C.A.)</a:t>
            </a:r>
          </a:p>
          <a:p>
            <a:endParaRPr lang="en-US" b="1" dirty="0"/>
          </a:p>
          <a:p>
            <a:pPr marL="342900" indent="-342900">
              <a:buAutoNum type="arabicPeriod"/>
            </a:pPr>
            <a:r>
              <a:rPr lang="en-US" dirty="0"/>
              <a:t>Analysis and study of prison statistics and problems of a general nature affecting Prison Administration.</a:t>
            </a:r>
          </a:p>
          <a:p>
            <a:pPr marL="342900" indent="-342900">
              <a:buAutoNum type="arabicPeriod"/>
            </a:pPr>
            <a:endParaRPr lang="en-US" dirty="0"/>
          </a:p>
          <a:p>
            <a:r>
              <a:rPr lang="en-US" dirty="0"/>
              <a:t>2. Assimilation and dissemination of relevant information to the States in the field of Correctional Administration.</a:t>
            </a:r>
          </a:p>
          <a:p>
            <a:endParaRPr lang="en-US" dirty="0"/>
          </a:p>
          <a:p>
            <a:r>
              <a:rPr lang="en-US" dirty="0"/>
              <a:t>3. Coordination of Research Studies conducted by RICAs and other Academic/Research Institutes in Correctional Administration and to frame guidelines for conduct of research studies/surveys in consultation with State Governments.</a:t>
            </a:r>
          </a:p>
          <a:p>
            <a:endParaRPr lang="en-US" dirty="0"/>
          </a:p>
          <a:p>
            <a:r>
              <a:rPr lang="en-US" dirty="0"/>
              <a:t>4. To review training programs keeping in, view the changing social conditions, the introduction of new scientific techniques, and other related aspects.</a:t>
            </a:r>
          </a:p>
          <a:p>
            <a:endParaRPr lang="en-US" dirty="0"/>
          </a:p>
          <a:p>
            <a:r>
              <a:rPr lang="en-US" dirty="0"/>
              <a:t>5. To prepare a uniform Training Module including course, syllabi, . curriculum, etc. For providing training at various levels to the Prison staff in the field of Correctional Administration.</a:t>
            </a:r>
          </a:p>
          <a:p>
            <a:endParaRPr lang="en-US" dirty="0"/>
          </a:p>
          <a:p>
            <a:r>
              <a:rPr lang="en-US" dirty="0"/>
              <a:t>6. Publication of reports, newsletters, bulletins, and preparation of audio-visual aids, etc. in the field of Correctional Administration.</a:t>
            </a:r>
          </a:p>
          <a:p>
            <a:endParaRPr lang="en-US" dirty="0"/>
          </a:p>
          <a:p>
            <a:r>
              <a:rPr lang="en-US" dirty="0"/>
              <a:t>7. To set up an Advisory Committee to guide the work relating to Correctional Administration.</a:t>
            </a:r>
            <a:endParaRPr lang="en-IN" dirty="0"/>
          </a:p>
        </p:txBody>
      </p:sp>
    </p:spTree>
    <p:extLst>
      <p:ext uri="{BB962C8B-B14F-4D97-AF65-F5344CB8AC3E}">
        <p14:creationId xmlns:p14="http://schemas.microsoft.com/office/powerpoint/2010/main" val="321492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CEF508-D41F-3BE6-6183-722FE38B07B5}"/>
              </a:ext>
            </a:extLst>
          </p:cNvPr>
          <p:cNvSpPr txBox="1"/>
          <p:nvPr/>
        </p:nvSpPr>
        <p:spPr>
          <a:xfrm>
            <a:off x="0" y="245097"/>
            <a:ext cx="12192000" cy="4585871"/>
          </a:xfrm>
          <a:prstGeom prst="rect">
            <a:avLst/>
          </a:prstGeom>
          <a:noFill/>
        </p:spPr>
        <p:txBody>
          <a:bodyPr wrap="square">
            <a:spAutoFit/>
          </a:bodyPr>
          <a:lstStyle/>
          <a:p>
            <a:pPr algn="just"/>
            <a:r>
              <a:rPr lang="en-US" sz="2000" b="1" dirty="0"/>
              <a:t>Development Division (Dev.)</a:t>
            </a:r>
          </a:p>
          <a:p>
            <a:pPr algn="just"/>
            <a:endParaRPr lang="en-US" sz="2000" b="1" dirty="0"/>
          </a:p>
          <a:p>
            <a:pPr marL="342900" indent="-342900" algn="just">
              <a:buAutoNum type="arabicPeriod"/>
            </a:pPr>
            <a:r>
              <a:rPr lang="en-US" dirty="0"/>
              <a:t>Review of the performance of various types of equipment used by the police forces in India and development of new equipment in the following fields:</a:t>
            </a:r>
          </a:p>
          <a:p>
            <a:pPr algn="just"/>
            <a:endParaRPr lang="en-US" dirty="0"/>
          </a:p>
          <a:p>
            <a:pPr marL="285750" indent="-285750" algn="just">
              <a:buFont typeface="Arial" panose="020B0604020202020204" pitchFamily="34" charset="0"/>
              <a:buChar char="•"/>
            </a:pPr>
            <a:r>
              <a:rPr lang="en-US" dirty="0"/>
              <a:t>Arms and Ammunition;</a:t>
            </a:r>
          </a:p>
          <a:p>
            <a:pPr marL="285750" indent="-285750" algn="just">
              <a:buFont typeface="Arial" panose="020B0604020202020204" pitchFamily="34" charset="0"/>
              <a:buChar char="•"/>
            </a:pPr>
            <a:r>
              <a:rPr lang="en-US" dirty="0"/>
              <a:t>Riot Control Equipment;</a:t>
            </a:r>
          </a:p>
          <a:p>
            <a:pPr marL="285750" indent="-285750" algn="just">
              <a:buFont typeface="Arial" panose="020B0604020202020204" pitchFamily="34" charset="0"/>
              <a:buChar char="•"/>
            </a:pPr>
            <a:r>
              <a:rPr lang="en-US" dirty="0"/>
              <a:t>Traffic Control Equipment;</a:t>
            </a:r>
          </a:p>
          <a:p>
            <a:pPr marL="285750" indent="-285750" algn="just">
              <a:buFont typeface="Arial" panose="020B0604020202020204" pitchFamily="34" charset="0"/>
              <a:buChar char="•"/>
            </a:pPr>
            <a:r>
              <a:rPr lang="en-US" dirty="0"/>
              <a:t>Police Transport and</a:t>
            </a:r>
          </a:p>
          <a:p>
            <a:pPr marL="285750" indent="-285750" algn="just">
              <a:buFont typeface="Arial" panose="020B0604020202020204" pitchFamily="34" charset="0"/>
              <a:buChar char="•"/>
            </a:pPr>
            <a:r>
              <a:rPr lang="en-US" dirty="0"/>
              <a:t>Miscellaneous scientific equipment and scientific aids to investigation.</a:t>
            </a:r>
          </a:p>
          <a:p>
            <a:pPr algn="just"/>
            <a:endParaRPr lang="en-US" dirty="0"/>
          </a:p>
          <a:p>
            <a:pPr algn="just"/>
            <a:r>
              <a:rPr lang="en-US" dirty="0"/>
              <a:t>2. Liaison with the National laboratories, various scientific </a:t>
            </a:r>
            <a:r>
              <a:rPr lang="en-US" dirty="0" err="1"/>
              <a:t>organisations</a:t>
            </a:r>
            <a:r>
              <a:rPr lang="en-US" dirty="0"/>
              <a:t> and institutions and public and private sector undertakings in the above fields; coordination of development programmes and stimulating indigenous production of police equipment.</a:t>
            </a:r>
          </a:p>
          <a:p>
            <a:pPr algn="just"/>
            <a:endParaRPr lang="en-US" dirty="0"/>
          </a:p>
          <a:p>
            <a:pPr algn="just"/>
            <a:r>
              <a:rPr lang="en-US" dirty="0"/>
              <a:t>3. Application of computer technology in various fields of police work.</a:t>
            </a:r>
            <a:endParaRPr lang="en-IN" dirty="0"/>
          </a:p>
        </p:txBody>
      </p:sp>
    </p:spTree>
    <p:extLst>
      <p:ext uri="{BB962C8B-B14F-4D97-AF65-F5344CB8AC3E}">
        <p14:creationId xmlns:p14="http://schemas.microsoft.com/office/powerpoint/2010/main" val="2559911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867EDC-0CE0-1DC1-283F-396D9B7AB5D1}"/>
              </a:ext>
            </a:extLst>
          </p:cNvPr>
          <p:cNvSpPr txBox="1"/>
          <p:nvPr/>
        </p:nvSpPr>
        <p:spPr>
          <a:xfrm>
            <a:off x="0" y="5919"/>
            <a:ext cx="12192000" cy="6771084"/>
          </a:xfrm>
          <a:prstGeom prst="rect">
            <a:avLst/>
          </a:prstGeom>
          <a:noFill/>
        </p:spPr>
        <p:txBody>
          <a:bodyPr wrap="square">
            <a:spAutoFit/>
          </a:bodyPr>
          <a:lstStyle/>
          <a:p>
            <a:pPr algn="just"/>
            <a:r>
              <a:rPr lang="en-US" sz="2000" b="1" dirty="0"/>
              <a:t>TRAINING DIVISION</a:t>
            </a:r>
          </a:p>
          <a:p>
            <a:pPr marL="342900" indent="-342900" algn="just">
              <a:buAutoNum type="arabicPeriod"/>
            </a:pPr>
            <a:r>
              <a:rPr lang="en-US" dirty="0"/>
              <a:t>To review from time to time the arrangements for Police training and the needs of the country</a:t>
            </a:r>
          </a:p>
          <a:p>
            <a:pPr marL="342900" indent="-342900" algn="just">
              <a:buAutoNum type="arabicPeriod"/>
            </a:pPr>
            <a:endParaRPr lang="en-US" dirty="0"/>
          </a:p>
          <a:p>
            <a:pPr algn="just"/>
            <a:r>
              <a:rPr lang="en-US" dirty="0"/>
              <a:t>2. To supervise the working of three central detective training schools, situated at Chandigarh, Kolkata and Hyderabad.</a:t>
            </a:r>
          </a:p>
          <a:p>
            <a:pPr algn="just"/>
            <a:endParaRPr lang="en-US" dirty="0"/>
          </a:p>
          <a:p>
            <a:pPr algn="just"/>
            <a:r>
              <a:rPr lang="en-US" dirty="0"/>
              <a:t>3. To evaluate training programmes with a view to securing such standardization and uniformity in the training arrangements including courses, syllabi and curricula </a:t>
            </a:r>
          </a:p>
          <a:p>
            <a:pPr algn="just"/>
            <a:endParaRPr lang="en-US" dirty="0"/>
          </a:p>
          <a:p>
            <a:pPr algn="just"/>
            <a:r>
              <a:rPr lang="en-US" dirty="0"/>
              <a:t>4. To help devise new refresher, promotion, specialist and orientation courses considered necessary for the different grades and kinds of police officers.</a:t>
            </a:r>
          </a:p>
          <a:p>
            <a:pPr algn="just"/>
            <a:endParaRPr lang="en-US" dirty="0"/>
          </a:p>
          <a:p>
            <a:pPr algn="just"/>
            <a:r>
              <a:rPr lang="en-US" dirty="0"/>
              <a:t>5. To prepare, in coordination with the police training institutions, standard manuals, textbooks, pamphlets, lecture notes, case studies, practical exercises and other educative literature for use in these institutions.</a:t>
            </a:r>
          </a:p>
          <a:p>
            <a:pPr algn="just"/>
            <a:endParaRPr lang="en-US" dirty="0"/>
          </a:p>
          <a:p>
            <a:pPr algn="just"/>
            <a:r>
              <a:rPr lang="en-US" dirty="0"/>
              <a:t>6. To distribute relevant literature to inspectors General/</a:t>
            </a:r>
            <a:r>
              <a:rPr lang="en-US" dirty="0" err="1"/>
              <a:t>DIsG</a:t>
            </a:r>
            <a:r>
              <a:rPr lang="en-US" dirty="0"/>
              <a:t> (Training) in the States for circulation to officers in order to </a:t>
            </a:r>
            <a:r>
              <a:rPr lang="en-US" dirty="0" err="1"/>
              <a:t>familiarise</a:t>
            </a:r>
            <a:r>
              <a:rPr lang="en-US" dirty="0"/>
              <a:t> them with training concepts and to strengthen training consciousness among the higher ranks.</a:t>
            </a:r>
          </a:p>
          <a:p>
            <a:pPr algn="just"/>
            <a:endParaRPr lang="en-US" dirty="0"/>
          </a:p>
          <a:p>
            <a:pPr algn="just"/>
            <a:r>
              <a:rPr lang="en-US" dirty="0"/>
              <a:t>7. To standardize equipment for training and training aids and to arrange for their production and supply to the various training institutions.</a:t>
            </a:r>
          </a:p>
          <a:p>
            <a:pPr algn="just"/>
            <a:endParaRPr lang="en-US" dirty="0"/>
          </a:p>
          <a:p>
            <a:pPr algn="just"/>
            <a:r>
              <a:rPr lang="en-US" dirty="0"/>
              <a:t>8. To create and maintain a circulating library of films for the use of various police training institutions.</a:t>
            </a:r>
          </a:p>
          <a:p>
            <a:pPr algn="just"/>
            <a:endParaRPr lang="en-US" dirty="0"/>
          </a:p>
          <a:p>
            <a:pPr algn="just"/>
            <a:r>
              <a:rPr lang="en-US" dirty="0"/>
              <a:t>9. To assist in the training of police officers of various ranks at appropriate nonpolice institutions inside and outside the country.</a:t>
            </a:r>
          </a:p>
          <a:p>
            <a:pPr algn="just"/>
            <a:endParaRPr lang="en-US" dirty="0"/>
          </a:p>
        </p:txBody>
      </p:sp>
    </p:spTree>
    <p:extLst>
      <p:ext uri="{BB962C8B-B14F-4D97-AF65-F5344CB8AC3E}">
        <p14:creationId xmlns:p14="http://schemas.microsoft.com/office/powerpoint/2010/main" val="141948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3DF897-C227-74C4-078F-AA0CD4DACDCD}"/>
              </a:ext>
            </a:extLst>
          </p:cNvPr>
          <p:cNvPicPr>
            <a:picLocks noChangeAspect="1"/>
          </p:cNvPicPr>
          <p:nvPr/>
        </p:nvPicPr>
        <p:blipFill>
          <a:blip r:embed="rId2"/>
          <a:stretch>
            <a:fillRect/>
          </a:stretch>
        </p:blipFill>
        <p:spPr>
          <a:xfrm>
            <a:off x="805070" y="0"/>
            <a:ext cx="10396330" cy="6831642"/>
          </a:xfrm>
          <a:prstGeom prst="rect">
            <a:avLst/>
          </a:prstGeom>
        </p:spPr>
      </p:pic>
      <p:sp>
        <p:nvSpPr>
          <p:cNvPr id="3" name="Rectangle 2">
            <a:extLst>
              <a:ext uri="{FF2B5EF4-FFF2-40B4-BE49-F238E27FC236}">
                <a16:creationId xmlns:a16="http://schemas.microsoft.com/office/drawing/2014/main" id="{5FC6AF54-FD2D-0AF4-C48D-9F778A25C34E}"/>
              </a:ext>
            </a:extLst>
          </p:cNvPr>
          <p:cNvSpPr/>
          <p:nvPr/>
        </p:nvSpPr>
        <p:spPr>
          <a:xfrm>
            <a:off x="805070" y="4621696"/>
            <a:ext cx="11251095" cy="22099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8829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C2BF0-07DB-E14E-F1DE-1AC976D8D58C}"/>
              </a:ext>
            </a:extLst>
          </p:cNvPr>
          <p:cNvSpPr txBox="1"/>
          <p:nvPr/>
        </p:nvSpPr>
        <p:spPr>
          <a:xfrm>
            <a:off x="0" y="96010"/>
            <a:ext cx="12192000" cy="5109091"/>
          </a:xfrm>
          <a:prstGeom prst="rect">
            <a:avLst/>
          </a:prstGeom>
          <a:noFill/>
        </p:spPr>
        <p:txBody>
          <a:bodyPr wrap="square">
            <a:spAutoFit/>
          </a:bodyPr>
          <a:lstStyle/>
          <a:p>
            <a:r>
              <a:rPr lang="en-US" sz="2000" b="1" dirty="0"/>
              <a:t>Administration Division</a:t>
            </a:r>
          </a:p>
          <a:p>
            <a:endParaRPr lang="en-US" dirty="0"/>
          </a:p>
          <a:p>
            <a:pPr marL="342900" indent="-342900">
              <a:buAutoNum type="arabicPeriod"/>
            </a:pPr>
            <a:r>
              <a:rPr lang="en-US" dirty="0"/>
              <a:t>All personnel matters of Officers and staff in the </a:t>
            </a:r>
            <a:r>
              <a:rPr lang="en-US" dirty="0" err="1"/>
              <a:t>HQrs</a:t>
            </a:r>
            <a:r>
              <a:rPr lang="en-US" dirty="0"/>
              <a:t> and outlying units</a:t>
            </a:r>
          </a:p>
          <a:p>
            <a:pPr marL="342900" indent="-342900">
              <a:buAutoNum type="arabicPeriod"/>
            </a:pPr>
            <a:endParaRPr lang="en-US" dirty="0"/>
          </a:p>
          <a:p>
            <a:r>
              <a:rPr lang="en-US" dirty="0"/>
              <a:t>2. All financial powers/matters being exercised by the Head of the Department are processed in admin division</a:t>
            </a:r>
          </a:p>
          <a:p>
            <a:endParaRPr lang="en-US" dirty="0"/>
          </a:p>
          <a:p>
            <a:r>
              <a:rPr lang="en-US" dirty="0"/>
              <a:t>3. All accounts/budgets related matters</a:t>
            </a:r>
          </a:p>
          <a:p>
            <a:endParaRPr lang="en-US" dirty="0"/>
          </a:p>
          <a:p>
            <a:r>
              <a:rPr lang="en-US" dirty="0"/>
              <a:t>4. Administrative matters of the Central Detective Training Schools, Chandigarh, Kolkata and Hyderabad</a:t>
            </a:r>
          </a:p>
          <a:p>
            <a:endParaRPr lang="en-US" dirty="0"/>
          </a:p>
          <a:p>
            <a:r>
              <a:rPr lang="en-US" dirty="0"/>
              <a:t>5. Procurement of equipment and financial sanctions of all the Divisions of BPR&amp;D and outlying units, which are sanctioned under the powers of the Head of Department</a:t>
            </a:r>
          </a:p>
          <a:p>
            <a:endParaRPr lang="en-US" dirty="0"/>
          </a:p>
          <a:p>
            <a:r>
              <a:rPr lang="en-US" dirty="0"/>
              <a:t>6. Welfare of the staff of BPR&amp;D </a:t>
            </a:r>
            <a:r>
              <a:rPr lang="en-US" dirty="0" err="1"/>
              <a:t>HQrs</a:t>
            </a:r>
            <a:r>
              <a:rPr lang="en-US" dirty="0"/>
              <a:t>/outlying units</a:t>
            </a:r>
          </a:p>
          <a:p>
            <a:endParaRPr lang="en-US" dirty="0"/>
          </a:p>
          <a:p>
            <a:r>
              <a:rPr lang="en-US" dirty="0"/>
              <a:t>7. House keeping of the premises</a:t>
            </a:r>
          </a:p>
          <a:p>
            <a:endParaRPr lang="en-US" dirty="0"/>
          </a:p>
          <a:p>
            <a:r>
              <a:rPr lang="en-US" dirty="0"/>
              <a:t>8. Coordination between all the Divisions of BPR&amp;D.</a:t>
            </a:r>
            <a:endParaRPr lang="en-IN" dirty="0"/>
          </a:p>
        </p:txBody>
      </p:sp>
    </p:spTree>
    <p:extLst>
      <p:ext uri="{BB962C8B-B14F-4D97-AF65-F5344CB8AC3E}">
        <p14:creationId xmlns:p14="http://schemas.microsoft.com/office/powerpoint/2010/main" val="3578715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C1389D-0139-D726-5921-C060D5952CDB}"/>
              </a:ext>
            </a:extLst>
          </p:cNvPr>
          <p:cNvSpPr txBox="1"/>
          <p:nvPr/>
        </p:nvSpPr>
        <p:spPr>
          <a:xfrm>
            <a:off x="89452" y="85857"/>
            <a:ext cx="12192000" cy="6247864"/>
          </a:xfrm>
          <a:prstGeom prst="rect">
            <a:avLst/>
          </a:prstGeom>
          <a:noFill/>
        </p:spPr>
        <p:txBody>
          <a:bodyPr wrap="square">
            <a:spAutoFit/>
          </a:bodyPr>
          <a:lstStyle/>
          <a:p>
            <a:pPr algn="just"/>
            <a:r>
              <a:rPr lang="en-US" sz="2000" b="1" dirty="0"/>
              <a:t>National Police mission NPM DIVISION </a:t>
            </a:r>
          </a:p>
          <a:p>
            <a:pPr algn="just"/>
            <a:endParaRPr lang="en-US" sz="2000" b="1" dirty="0"/>
          </a:p>
          <a:p>
            <a:pPr algn="just"/>
            <a:r>
              <a:rPr lang="en-US" dirty="0"/>
              <a:t>It co-ordinates and translate the Action Plans into projects. </a:t>
            </a:r>
          </a:p>
          <a:p>
            <a:pPr algn="just"/>
            <a:endParaRPr lang="en-US" dirty="0"/>
          </a:p>
          <a:p>
            <a:pPr marL="342900" indent="-342900" algn="just">
              <a:buFont typeface="+mj-lt"/>
              <a:buAutoNum type="arabicPeriod"/>
            </a:pPr>
            <a:r>
              <a:rPr lang="en-US" dirty="0"/>
              <a:t>The mission will pay special attention to empowering the police force at all levels; to appropriate decentralization and delegation of powers; to enhancing the skills and competency levels. </a:t>
            </a:r>
          </a:p>
          <a:p>
            <a:pPr marL="342900" indent="-342900" algn="just">
              <a:buFont typeface="+mj-lt"/>
              <a:buAutoNum type="arabicPeriod"/>
            </a:pPr>
            <a:r>
              <a:rPr lang="en-US" dirty="0"/>
              <a:t>The mission will seek to transform the police forces in the country into effective instruments for maintenance of internal security and facing the challenges of the next century, by equipping them with the necessary material, intellectual and organizational resources. </a:t>
            </a:r>
          </a:p>
          <a:p>
            <a:pPr marL="342900" indent="-342900" algn="just">
              <a:buAutoNum type="arabicPeriod"/>
            </a:pPr>
            <a:r>
              <a:rPr lang="en-US" dirty="0"/>
              <a:t>“Police” and “Law &amp; Order” being State subjects, as per the Constitution of India, the needed police reforms and transformations have to be undertaken primarily by the State and U.T. Governments. As such, the NPM will strive, in consultation with the State Governments, to bring about the desired results. </a:t>
            </a:r>
          </a:p>
          <a:p>
            <a:pPr marL="342900" indent="-342900" algn="just">
              <a:buAutoNum type="arabicPeriod"/>
            </a:pPr>
            <a:r>
              <a:rPr lang="en-US" dirty="0"/>
              <a:t>The Mission shall lay down road map for bringing in sensitivity among police personnel towards concerns of vulnerable and weaker sections of the society. </a:t>
            </a:r>
          </a:p>
          <a:p>
            <a:pPr marL="342900" indent="-342900" algn="just">
              <a:buAutoNum type="arabicPeriod"/>
            </a:pPr>
            <a:r>
              <a:rPr lang="en-US" dirty="0"/>
              <a:t>The Mission shall promote networking of police organizations with educational and industrial forums for taking up studies for bettering the policing methodology. </a:t>
            </a:r>
          </a:p>
          <a:p>
            <a:pPr marL="342900" indent="-342900" algn="just">
              <a:buAutoNum type="arabicPeriod"/>
            </a:pPr>
            <a:r>
              <a:rPr lang="en-US" dirty="0"/>
              <a:t>The NPM shall endeavor to ensure uniformity in police rules and regulations, as far as possible, in the different State and Union Territories, which is necessitated by growing movement of men and material from State to State. </a:t>
            </a:r>
          </a:p>
          <a:p>
            <a:pPr marL="342900" indent="-342900" algn="just">
              <a:buAutoNum type="arabicPeriod"/>
            </a:pPr>
            <a:r>
              <a:rPr lang="en-US" dirty="0"/>
              <a:t>The Mission shall focus both on the special requirements of the mega/metropolitan policing, and systems to strengthen policing in rural areas. </a:t>
            </a:r>
          </a:p>
          <a:p>
            <a:pPr marL="342900" indent="-342900" algn="just">
              <a:buAutoNum type="arabicPeriod"/>
            </a:pPr>
            <a:r>
              <a:rPr lang="en-US" dirty="0"/>
              <a:t>The NPM shall also effectively utilize fora that have been set up to standardize police training in the States, and to establish specialized police training centers as Centers of Excellence.</a:t>
            </a:r>
            <a:endParaRPr lang="en-IN" dirty="0"/>
          </a:p>
        </p:txBody>
      </p:sp>
    </p:spTree>
    <p:extLst>
      <p:ext uri="{BB962C8B-B14F-4D97-AF65-F5344CB8AC3E}">
        <p14:creationId xmlns:p14="http://schemas.microsoft.com/office/powerpoint/2010/main" val="3360741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01755D-DB9A-C401-25BF-9B459143DDE9}"/>
              </a:ext>
            </a:extLst>
          </p:cNvPr>
          <p:cNvSpPr txBox="1"/>
          <p:nvPr/>
        </p:nvSpPr>
        <p:spPr>
          <a:xfrm>
            <a:off x="0" y="397713"/>
            <a:ext cx="12191999" cy="6555641"/>
          </a:xfrm>
          <a:prstGeom prst="rect">
            <a:avLst/>
          </a:prstGeom>
          <a:noFill/>
        </p:spPr>
        <p:txBody>
          <a:bodyPr wrap="square">
            <a:spAutoFit/>
          </a:bodyPr>
          <a:lstStyle/>
          <a:p>
            <a:pPr marL="285750" indent="-285750">
              <a:buFont typeface="Arial" panose="020B0604020202020204" pitchFamily="34" charset="0"/>
              <a:buChar char="•"/>
            </a:pPr>
            <a:r>
              <a:rPr lang="en-US" sz="1600" dirty="0"/>
              <a:t>The data collected in 2021 and published in 2022 pointed out that the total sanctioned police force in the country stood at 26,88,938. While the total actual police force stood at 20,93,833.</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strength of women in the police force is 11.75%. The percentage increase of women in the police force over the previous year was 13.40%.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total sanctioned strength of central armed parliamentary forces was 11,10,804 while the actual total strength was 10,21,501.</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strength of women police in the Central Armed Police Force (CAPF) was 3.98%.</a:t>
            </a:r>
          </a:p>
          <a:p>
            <a:pPr marL="285750" indent="-285750">
              <a:buFont typeface="Arial" panose="020B0604020202020204" pitchFamily="34" charset="0"/>
              <a:buChar char="•"/>
            </a:pPr>
            <a:endParaRPr lang="en-US" sz="1600" dirty="0"/>
          </a:p>
          <a:p>
            <a:pPr algn="l">
              <a:buFont typeface="Arial" panose="020B0604020202020204" pitchFamily="34" charset="0"/>
              <a:buChar char="•"/>
            </a:pPr>
            <a:r>
              <a:rPr lang="en-US" sz="1600" b="1" i="0" dirty="0">
                <a:effectLst/>
              </a:rPr>
              <a:t>National Initiatives:</a:t>
            </a:r>
          </a:p>
          <a:p>
            <a:pPr marL="742950" lvl="1" indent="-285750" algn="l">
              <a:buFont typeface="Arial" panose="020B0604020202020204" pitchFamily="34" charset="0"/>
              <a:buChar char="•"/>
            </a:pPr>
            <a:r>
              <a:rPr lang="en-US" sz="1600" i="0" dirty="0">
                <a:effectLst/>
              </a:rPr>
              <a:t>The </a:t>
            </a:r>
            <a:r>
              <a:rPr lang="en-US" b="1" i="0" dirty="0" err="1">
                <a:effectLst/>
              </a:rPr>
              <a:t>Kavach</a:t>
            </a:r>
            <a:r>
              <a:rPr lang="en-US" b="1" i="0" dirty="0">
                <a:effectLst/>
              </a:rPr>
              <a:t> 2023 </a:t>
            </a:r>
            <a:r>
              <a:rPr lang="en-US" sz="1600" i="0" dirty="0">
                <a:effectLst/>
              </a:rPr>
              <a:t>is scheduled to be held in August and was launched in February earlier this year.</a:t>
            </a:r>
          </a:p>
          <a:p>
            <a:pPr marL="1143000" lvl="2" indent="-228600" algn="l">
              <a:buFont typeface="Arial" panose="020B0604020202020204" pitchFamily="34" charset="0"/>
              <a:buChar char="•"/>
            </a:pPr>
            <a:r>
              <a:rPr lang="en-US" sz="1600" i="0" dirty="0">
                <a:effectLst/>
              </a:rPr>
              <a:t>national-level hackathon to address cyber security challenges and </a:t>
            </a:r>
            <a:r>
              <a:rPr lang="en-US" sz="1600" i="0" u="none" strike="noStrike" dirty="0">
                <a:effectLst/>
                <a:hlinkClick r:id="rId2">
                  <a:extLst>
                    <a:ext uri="{A12FA001-AC4F-418D-AE19-62706E023703}">
                      <ahyp:hlinkClr xmlns:ahyp="http://schemas.microsoft.com/office/drawing/2018/hyperlinkcolor" val="tx"/>
                    </a:ext>
                  </a:extLst>
                </a:hlinkClick>
              </a:rPr>
              <a:t>cybercrimes</a:t>
            </a:r>
            <a:r>
              <a:rPr lang="en-US" sz="1600" i="0" dirty="0">
                <a:effectLst/>
              </a:rPr>
              <a:t> in the country.</a:t>
            </a:r>
          </a:p>
          <a:p>
            <a:pPr marL="1143000" lvl="2" indent="-228600" algn="l">
              <a:buFont typeface="Arial" panose="020B0604020202020204" pitchFamily="34" charset="0"/>
              <a:buChar char="•"/>
            </a:pPr>
            <a:endParaRPr lang="en-US" sz="1600" i="0" dirty="0">
              <a:effectLst/>
            </a:endParaRPr>
          </a:p>
          <a:p>
            <a:pPr marL="742950" lvl="1" indent="-285750" algn="l">
              <a:buFont typeface="Arial" panose="020B0604020202020204" pitchFamily="34" charset="0"/>
              <a:buChar char="•"/>
            </a:pPr>
            <a:r>
              <a:rPr lang="en-US" sz="1600" i="0" dirty="0">
                <a:effectLst/>
              </a:rPr>
              <a:t>a </a:t>
            </a:r>
            <a:r>
              <a:rPr lang="en-US" b="1" i="0" strike="noStrike" dirty="0">
                <a:effectLst/>
                <a:hlinkClick r:id="rId3">
                  <a:extLst>
                    <a:ext uri="{A12FA001-AC4F-418D-AE19-62706E023703}">
                      <ahyp:hlinkClr xmlns:ahyp="http://schemas.microsoft.com/office/drawing/2018/hyperlinkcolor" val="tx"/>
                    </a:ext>
                  </a:extLst>
                </a:hlinkClick>
              </a:rPr>
              <a:t>Cyber Crime Prevention against Women and Children (CCPWC) </a:t>
            </a:r>
            <a:r>
              <a:rPr lang="en-US" sz="1600" i="0" strike="noStrike" dirty="0">
                <a:effectLst/>
                <a:hlinkClick r:id="rId3">
                  <a:extLst>
                    <a:ext uri="{A12FA001-AC4F-418D-AE19-62706E023703}">
                      <ahyp:hlinkClr xmlns:ahyp="http://schemas.microsoft.com/office/drawing/2018/hyperlinkcolor" val="tx"/>
                    </a:ext>
                  </a:extLst>
                </a:hlinkClick>
              </a:rPr>
              <a:t>scheme</a:t>
            </a:r>
            <a:r>
              <a:rPr lang="en-US" sz="1600" i="0" dirty="0">
                <a:effectLst/>
              </a:rPr>
              <a:t> - Comprises an online cybercrime reporting portal for cases of Child Pornography/ Child Sexual Abuse Material, rape/gang rape imageries or sexually explicit content.</a:t>
            </a:r>
          </a:p>
          <a:p>
            <a:pPr marL="742950" lvl="1" indent="-285750" algn="l">
              <a:buFont typeface="Arial" panose="020B0604020202020204" pitchFamily="34" charset="0"/>
              <a:buChar char="•"/>
            </a:pPr>
            <a:endParaRPr lang="en-US" sz="1600" i="0" dirty="0">
              <a:effectLst/>
            </a:endParaRPr>
          </a:p>
          <a:p>
            <a:pPr algn="l">
              <a:buFont typeface="Arial" panose="020B0604020202020204" pitchFamily="34" charset="0"/>
              <a:buChar char="•"/>
            </a:pPr>
            <a:r>
              <a:rPr lang="en-US" sz="1600" b="1" i="0" dirty="0">
                <a:effectLst/>
              </a:rPr>
              <a:t>Global Initiatives </a:t>
            </a:r>
            <a:r>
              <a:rPr lang="en-US" sz="1600" i="0" dirty="0">
                <a:effectLst/>
              </a:rPr>
              <a:t>:</a:t>
            </a:r>
          </a:p>
          <a:p>
            <a:pPr marL="742950" lvl="1" indent="-285750" algn="l">
              <a:buFont typeface="Arial" panose="020B0604020202020204" pitchFamily="34" charset="0"/>
              <a:buChar char="•"/>
            </a:pPr>
            <a:r>
              <a:rPr lang="en-US" sz="1600" i="0" dirty="0">
                <a:effectLst/>
              </a:rPr>
              <a:t>In 2023, two conferences were </a:t>
            </a:r>
            <a:r>
              <a:rPr lang="en-US" sz="1600" i="0" dirty="0" err="1">
                <a:effectLst/>
              </a:rPr>
              <a:t>organised</a:t>
            </a:r>
            <a:r>
              <a:rPr lang="en-US" sz="1600" i="0" dirty="0">
                <a:effectLst/>
              </a:rPr>
              <a:t> in collaboration with the Ministry of External Affairs for the</a:t>
            </a:r>
            <a:r>
              <a:rPr lang="en-US" sz="1600" i="0" u="none" strike="noStrike" dirty="0">
                <a:effectLst/>
                <a:hlinkClick r:id="rId4">
                  <a:extLst>
                    <a:ext uri="{A12FA001-AC4F-418D-AE19-62706E023703}">
                      <ahyp:hlinkClr xmlns:ahyp="http://schemas.microsoft.com/office/drawing/2018/hyperlinkcolor" val="tx"/>
                    </a:ext>
                  </a:extLst>
                </a:hlinkClick>
              </a:rPr>
              <a:t> Conference on Interaction and Confidence Building Measures in Asia (CICA)</a:t>
            </a:r>
            <a:r>
              <a:rPr lang="en-US" sz="1600" i="0" dirty="0">
                <a:effectLst/>
              </a:rPr>
              <a:t> member states ( an intergovernmental forum aimed at strengthening regional cooperation and ensuring peace, security, and stability in Asia)</a:t>
            </a:r>
          </a:p>
          <a:p>
            <a:pPr marL="742950" lvl="1" indent="-285750" algn="l">
              <a:buFont typeface="Arial" panose="020B0604020202020204" pitchFamily="34" charset="0"/>
              <a:buChar char="•"/>
            </a:pPr>
            <a:r>
              <a:rPr lang="en-US" sz="1600" i="0" dirty="0">
                <a:effectLst/>
              </a:rPr>
              <a:t>A strategic partnership between the </a:t>
            </a:r>
            <a:r>
              <a:rPr lang="en-US" sz="1600" b="1" i="0" dirty="0">
                <a:effectLst/>
              </a:rPr>
              <a:t>Bureau of Counterterrorism (CT) </a:t>
            </a:r>
            <a:r>
              <a:rPr lang="en-US" sz="1600" i="0" dirty="0">
                <a:effectLst/>
              </a:rPr>
              <a:t>and the </a:t>
            </a:r>
            <a:r>
              <a:rPr lang="en-US" sz="1600" b="1" i="0" dirty="0">
                <a:effectLst/>
              </a:rPr>
              <a:t>Bureau of Diplomatic Security (DS), </a:t>
            </a:r>
            <a:r>
              <a:rPr lang="en-US" sz="1600" i="0" dirty="0">
                <a:effectLst/>
              </a:rPr>
              <a:t>the Anti-Terrorism Assistance (ATA) Program serves as a primary provider of US government antiterrorism training and equipment to the partner nations, building capacity to investigate, detect, deter, and disrupt terrorist activities while bolstering foreign civilian law enforcement counterterrorism skills. India has been associated with this program since 1995.</a:t>
            </a:r>
          </a:p>
          <a:p>
            <a:pPr marL="285750" indent="-285750">
              <a:buFont typeface="Arial" panose="020B0604020202020204" pitchFamily="34" charset="0"/>
              <a:buChar char="•"/>
            </a:pPr>
            <a:endParaRPr lang="en-IN" sz="1600" dirty="0"/>
          </a:p>
        </p:txBody>
      </p:sp>
      <p:sp>
        <p:nvSpPr>
          <p:cNvPr id="4" name="TextBox 3">
            <a:extLst>
              <a:ext uri="{FF2B5EF4-FFF2-40B4-BE49-F238E27FC236}">
                <a16:creationId xmlns:a16="http://schemas.microsoft.com/office/drawing/2014/main" id="{0A1A4339-FCF0-1851-FD6F-0BF210BA4768}"/>
              </a:ext>
            </a:extLst>
          </p:cNvPr>
          <p:cNvSpPr txBox="1"/>
          <p:nvPr/>
        </p:nvSpPr>
        <p:spPr>
          <a:xfrm>
            <a:off x="0" y="0"/>
            <a:ext cx="12192000" cy="461665"/>
          </a:xfrm>
          <a:prstGeom prst="rect">
            <a:avLst/>
          </a:prstGeom>
          <a:noFill/>
        </p:spPr>
        <p:txBody>
          <a:bodyPr wrap="square">
            <a:spAutoFit/>
          </a:bodyPr>
          <a:lstStyle/>
          <a:p>
            <a:pPr algn="ctr"/>
            <a:r>
              <a:rPr lang="en-US" sz="2400" b="1" i="0" strike="noStrike" dirty="0">
                <a:solidFill>
                  <a:srgbClr val="1A0DAB"/>
                </a:solidFill>
                <a:effectLst/>
                <a:latin typeface="Roboto" panose="02000000000000000000" pitchFamily="2" charset="0"/>
              </a:rPr>
              <a:t>PRESESNT</a:t>
            </a:r>
            <a:endParaRPr lang="en-US" sz="2400" b="1" i="0" dirty="0">
              <a:solidFill>
                <a:srgbClr val="101518"/>
              </a:solidFill>
              <a:effectLst/>
              <a:latin typeface="Roboto" panose="02000000000000000000" pitchFamily="2" charset="0"/>
            </a:endParaRPr>
          </a:p>
        </p:txBody>
      </p:sp>
    </p:spTree>
    <p:extLst>
      <p:ext uri="{BB962C8B-B14F-4D97-AF65-F5344CB8AC3E}">
        <p14:creationId xmlns:p14="http://schemas.microsoft.com/office/powerpoint/2010/main" val="977983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9C47C-4EA0-6031-F798-4BB2A7755A95}"/>
              </a:ext>
            </a:extLst>
          </p:cNvPr>
          <p:cNvSpPr txBox="1"/>
          <p:nvPr/>
        </p:nvSpPr>
        <p:spPr>
          <a:xfrm>
            <a:off x="0" y="523220"/>
            <a:ext cx="12192000" cy="5909310"/>
          </a:xfrm>
          <a:prstGeom prst="rect">
            <a:avLst/>
          </a:prstGeom>
          <a:noFill/>
        </p:spPr>
        <p:txBody>
          <a:bodyPr wrap="square">
            <a:spAutoFit/>
          </a:bodyPr>
          <a:lstStyle/>
          <a:p>
            <a:r>
              <a:rPr lang="en-US" dirty="0"/>
              <a:t> </a:t>
            </a:r>
            <a:r>
              <a:rPr lang="en-US" b="1" dirty="0"/>
              <a:t>Challenges of BPRD: </a:t>
            </a:r>
          </a:p>
          <a:p>
            <a:endParaRPr lang="en-US" dirty="0"/>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Diverse and Dynamic Policing Landscape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Bridging the Research-policy Gap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Technological Advancements</a:t>
            </a:r>
          </a:p>
          <a:p>
            <a:pPr marL="285750" indent="-285750">
              <a:buFont typeface="Arial" panose="020B0604020202020204" pitchFamily="34" charset="0"/>
              <a:buChar char="•"/>
            </a:pPr>
            <a:endParaRPr lang="en-US" dirty="0"/>
          </a:p>
          <a:p>
            <a:pPr algn="l"/>
            <a:r>
              <a:rPr lang="en-US" b="1" i="0" dirty="0">
                <a:solidFill>
                  <a:srgbClr val="191919"/>
                </a:solidFill>
                <a:effectLst/>
              </a:rPr>
              <a:t>The Future Needs Of BPRD:</a:t>
            </a:r>
          </a:p>
          <a:p>
            <a:pPr algn="l"/>
            <a:endParaRPr lang="en-US" b="1" i="0" dirty="0">
              <a:solidFill>
                <a:srgbClr val="191919"/>
              </a:solidFill>
              <a:effectLst/>
            </a:endParaRPr>
          </a:p>
          <a:p>
            <a:pPr algn="l">
              <a:buFont typeface="Arial" panose="020B0604020202020204" pitchFamily="34" charset="0"/>
              <a:buChar char="•"/>
            </a:pPr>
            <a:r>
              <a:rPr lang="en-US" i="0" dirty="0">
                <a:solidFill>
                  <a:srgbClr val="474747"/>
                </a:solidFill>
                <a:effectLst/>
              </a:rPr>
              <a:t>Increased Funding </a:t>
            </a:r>
          </a:p>
          <a:p>
            <a:pPr algn="l"/>
            <a:r>
              <a:rPr lang="en-US" i="0" dirty="0">
                <a:solidFill>
                  <a:srgbClr val="474747"/>
                </a:solidFill>
                <a:effectLst/>
              </a:rPr>
              <a:t>Funding will facilitate the hiring of skilled researchers, upgrading infrastructure, and conducting comprehensive studies on emerging policing challenges.</a:t>
            </a:r>
          </a:p>
          <a:p>
            <a:pPr algn="l"/>
            <a:endParaRPr lang="en-US" i="0" dirty="0">
              <a:solidFill>
                <a:srgbClr val="474747"/>
              </a:solidFill>
              <a:effectLst/>
            </a:endParaRPr>
          </a:p>
          <a:p>
            <a:pPr algn="l">
              <a:buFont typeface="Arial" panose="020B0604020202020204" pitchFamily="34" charset="0"/>
              <a:buChar char="•"/>
            </a:pPr>
            <a:r>
              <a:rPr lang="en-US" i="0" dirty="0">
                <a:solidFill>
                  <a:srgbClr val="474747"/>
                </a:solidFill>
                <a:effectLst/>
              </a:rPr>
              <a:t>Collaboration and Partnerships</a:t>
            </a:r>
          </a:p>
          <a:p>
            <a:pPr algn="l">
              <a:buFont typeface="Arial" panose="020B0604020202020204" pitchFamily="34" charset="0"/>
              <a:buChar char="•"/>
            </a:pPr>
            <a:endParaRPr lang="en-US" dirty="0">
              <a:solidFill>
                <a:srgbClr val="474747"/>
              </a:solidFill>
            </a:endParaRPr>
          </a:p>
          <a:p>
            <a:pPr algn="l">
              <a:buFont typeface="Arial" panose="020B0604020202020204" pitchFamily="34" charset="0"/>
              <a:buChar char="•"/>
            </a:pPr>
            <a:r>
              <a:rPr lang="en-US" i="0" dirty="0">
                <a:solidFill>
                  <a:srgbClr val="474747"/>
                </a:solidFill>
                <a:effectLst/>
              </a:rPr>
              <a:t>Capacity Building and Training</a:t>
            </a:r>
          </a:p>
          <a:p>
            <a:pPr algn="l"/>
            <a:r>
              <a:rPr lang="en-US" i="0" dirty="0">
                <a:solidFill>
                  <a:srgbClr val="474747"/>
                </a:solidFill>
                <a:effectLst/>
              </a:rPr>
              <a:t>Address the evolving challenges in policing, including technology, community engagement, and crime prevention.</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266956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C32DB-7ACF-5718-21FB-259CE20128FC}"/>
              </a:ext>
            </a:extLst>
          </p:cNvPr>
          <p:cNvSpPr txBox="1"/>
          <p:nvPr/>
        </p:nvSpPr>
        <p:spPr>
          <a:xfrm>
            <a:off x="0" y="523220"/>
            <a:ext cx="12192000" cy="5355312"/>
          </a:xfrm>
          <a:prstGeom prst="rect">
            <a:avLst/>
          </a:prstGeom>
          <a:noFill/>
        </p:spPr>
        <p:txBody>
          <a:bodyPr wrap="square">
            <a:spAutoFit/>
          </a:bodyPr>
          <a:lstStyle/>
          <a:p>
            <a:pPr marL="285750" indent="-285750">
              <a:buFont typeface="Arial" panose="020B0604020202020204" pitchFamily="34" charset="0"/>
              <a:buChar char="•"/>
            </a:pPr>
            <a:r>
              <a:rPr lang="en-US" dirty="0"/>
              <a:t>The idea of setting up CDTS was initially conceived by the late illustrious police officer, </a:t>
            </a:r>
            <a:r>
              <a:rPr lang="en-US" b="1" dirty="0"/>
              <a:t>Shri B.N. Mallick</a:t>
            </a:r>
            <a:r>
              <a:rPr lang="en-US" dirty="0"/>
              <a:t>, the then Director, Intelligence Bureau.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late </a:t>
            </a:r>
            <a:r>
              <a:rPr lang="en-US" b="1" dirty="0"/>
              <a:t>Home Minister Pt. Govind </a:t>
            </a:r>
            <a:r>
              <a:rPr lang="en-US" b="1" dirty="0" err="1"/>
              <a:t>Ballav</a:t>
            </a:r>
            <a:r>
              <a:rPr lang="en-US" b="1" dirty="0"/>
              <a:t> Pant </a:t>
            </a:r>
            <a:r>
              <a:rPr lang="en-US" dirty="0"/>
              <a:t>encouraged the idea and the School was first incepted in </a:t>
            </a:r>
            <a:r>
              <a:rPr lang="en-US" b="1" dirty="0"/>
              <a:t>1956</a:t>
            </a:r>
            <a:r>
              <a:rPr lang="en-US" dirty="0"/>
              <a:t>. The Institute was later brought under the aegis of BPR&amp;D.</a:t>
            </a:r>
          </a:p>
          <a:p>
            <a:endParaRPr lang="en-US" dirty="0"/>
          </a:p>
          <a:p>
            <a:pPr marL="285750" indent="-285750">
              <a:buFont typeface="Arial" panose="020B0604020202020204" pitchFamily="34" charset="0"/>
              <a:buChar char="•"/>
            </a:pPr>
            <a:r>
              <a:rPr lang="en-US" dirty="0"/>
              <a:t>There are five CDTIs in India located at Chandigarh, Hyderabad, Kolkata Jaipur, and Ghaziabad functioning under the </a:t>
            </a:r>
            <a:r>
              <a:rPr lang="en-US" b="1" dirty="0"/>
              <a:t>Bureau of Police Research &amp; Development, Ministry of Home Affairs</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0" dirty="0">
                <a:effectLst/>
              </a:rPr>
              <a:t>There are several courses run by the institution like Advanced Course on Investigation &amp; Detection of Crimes (10 weeks) for the police personnel of the ranks of Sub Inspectors and Inspectors having a minimum of  5 years experience in their respective fields.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0" dirty="0">
                <a:effectLst/>
              </a:rPr>
              <a:t>In these courses the police personnel are trained on various aspects of Scientific Aids to Investigation as well as Law and Procedure and professional knowledge. The syllabus of the course is chalked out by BRP&amp;D and is upgraded regularly to make it more relevant and topical.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CDTS is headed by a Principal, who is an IPS Officer. The Principal is assisted by one Vice Principal and other faculty members of the rank of Dy. SPs &amp; Inspectors in imparting training to the participants. </a:t>
            </a:r>
          </a:p>
        </p:txBody>
      </p:sp>
      <p:sp>
        <p:nvSpPr>
          <p:cNvPr id="5" name="TextBox 4">
            <a:extLst>
              <a:ext uri="{FF2B5EF4-FFF2-40B4-BE49-F238E27FC236}">
                <a16:creationId xmlns:a16="http://schemas.microsoft.com/office/drawing/2014/main" id="{4C09138A-0682-4F03-DD6E-2A708690FF00}"/>
              </a:ext>
            </a:extLst>
          </p:cNvPr>
          <p:cNvSpPr txBox="1"/>
          <p:nvPr/>
        </p:nvSpPr>
        <p:spPr>
          <a:xfrm>
            <a:off x="0" y="0"/>
            <a:ext cx="12191999" cy="523220"/>
          </a:xfrm>
          <a:prstGeom prst="rect">
            <a:avLst/>
          </a:prstGeom>
          <a:noFill/>
        </p:spPr>
        <p:txBody>
          <a:bodyPr wrap="square">
            <a:spAutoFit/>
          </a:bodyPr>
          <a:lstStyle/>
          <a:p>
            <a:pPr algn="ctr"/>
            <a:r>
              <a:rPr lang="en-US" sz="2800" b="1" dirty="0">
                <a:solidFill>
                  <a:schemeClr val="accent1"/>
                </a:solidFill>
              </a:rPr>
              <a:t>Central detective training schools (CDTIs)</a:t>
            </a:r>
            <a:endParaRPr lang="en-IN" sz="2800" b="1" dirty="0">
              <a:solidFill>
                <a:schemeClr val="accent1"/>
              </a:solidFill>
            </a:endParaRPr>
          </a:p>
        </p:txBody>
      </p:sp>
    </p:spTree>
    <p:extLst>
      <p:ext uri="{BB962C8B-B14F-4D97-AF65-F5344CB8AC3E}">
        <p14:creationId xmlns:p14="http://schemas.microsoft.com/office/powerpoint/2010/main" val="295160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122849-AB9D-BDD4-6C88-BE8303E5F8FB}"/>
              </a:ext>
            </a:extLst>
          </p:cNvPr>
          <p:cNvSpPr txBox="1"/>
          <p:nvPr/>
        </p:nvSpPr>
        <p:spPr>
          <a:xfrm>
            <a:off x="0" y="88870"/>
            <a:ext cx="12192000" cy="3139321"/>
          </a:xfrm>
          <a:prstGeom prst="rect">
            <a:avLst/>
          </a:prstGeom>
          <a:noFill/>
        </p:spPr>
        <p:txBody>
          <a:bodyPr wrap="square">
            <a:spAutoFit/>
          </a:bodyPr>
          <a:lstStyle/>
          <a:p>
            <a:pPr marL="285750" indent="-285750" algn="just">
              <a:buFont typeface="Arial" panose="020B0604020202020204" pitchFamily="34" charset="0"/>
              <a:buChar char="•"/>
            </a:pPr>
            <a:r>
              <a:rPr lang="en-US" i="0" dirty="0">
                <a:effectLst/>
              </a:rPr>
              <a:t>Besides the in-house faculty members, experienced senior police officers, belonging to the rank of D.G., I.G., D.I.G. and SP, eminent judges, doctors, academicians, forensic experts, professors etc. are invited by the CDTS to deliver lectures and their expert opinion on different topics of their respective fields.</a:t>
            </a:r>
          </a:p>
          <a:p>
            <a:pPr marL="285750" indent="-285750" algn="just">
              <a:buFont typeface="Arial" panose="020B0604020202020204" pitchFamily="34" charset="0"/>
              <a:buChar char="•"/>
            </a:pPr>
            <a:endParaRPr lang="en-US" i="0" dirty="0">
              <a:effectLst/>
            </a:endParaRPr>
          </a:p>
          <a:p>
            <a:pPr marL="285750" indent="-285750" algn="just">
              <a:buFont typeface="Arial" panose="020B0604020202020204" pitchFamily="34" charset="0"/>
              <a:buChar char="•"/>
            </a:pPr>
            <a:r>
              <a:rPr lang="en-US" i="0" dirty="0">
                <a:solidFill>
                  <a:srgbClr val="212121"/>
                </a:solidFill>
                <a:effectLst/>
              </a:rPr>
              <a:t>Forensic subjects include practical training of footprint, fingerprint, handling, labeling and packing etc. The trainee officers get an opportunity to have practical and theoretical knowledge on ballistics, physical and chemical analysis of biological matters like blood, semen, hair, </a:t>
            </a:r>
            <a:r>
              <a:rPr lang="en-US" i="0" dirty="0" err="1">
                <a:solidFill>
                  <a:srgbClr val="212121"/>
                </a:solidFill>
                <a:effectLst/>
              </a:rPr>
              <a:t>fibre</a:t>
            </a:r>
            <a:r>
              <a:rPr lang="en-US" i="0" dirty="0">
                <a:solidFill>
                  <a:srgbClr val="212121"/>
                </a:solidFill>
                <a:effectLst/>
              </a:rPr>
              <a:t>, dust, other objects of forensic importance, different types of forged documents and counterfeiting notes, documents etc. from GEQD and CFSL. </a:t>
            </a:r>
          </a:p>
          <a:p>
            <a:pPr marL="285750" indent="-285750" algn="just">
              <a:buFont typeface="Arial" panose="020B0604020202020204" pitchFamily="34" charset="0"/>
              <a:buChar char="•"/>
            </a:pPr>
            <a:endParaRPr lang="en-US" i="0" dirty="0">
              <a:solidFill>
                <a:srgbClr val="212121"/>
              </a:solidFill>
              <a:effectLst/>
            </a:endParaRPr>
          </a:p>
          <a:p>
            <a:pPr marL="285750" indent="-285750" algn="just">
              <a:buFont typeface="Arial" panose="020B0604020202020204" pitchFamily="34" charset="0"/>
              <a:buChar char="•"/>
            </a:pPr>
            <a:r>
              <a:rPr lang="en-US" i="0" dirty="0">
                <a:solidFill>
                  <a:srgbClr val="212121"/>
                </a:solidFill>
                <a:effectLst/>
              </a:rPr>
              <a:t>They can equip them selves with the latest know-how of the sophisticated methods of scientific analytical techniques like the D.N.A fingerprinting and other modern techniques of investigation.</a:t>
            </a:r>
            <a:endParaRPr lang="en-IN" dirty="0"/>
          </a:p>
        </p:txBody>
      </p:sp>
    </p:spTree>
    <p:extLst>
      <p:ext uri="{BB962C8B-B14F-4D97-AF65-F5344CB8AC3E}">
        <p14:creationId xmlns:p14="http://schemas.microsoft.com/office/powerpoint/2010/main" val="2065624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D3E080-3DEF-7AF9-9E84-08F66A43F672}"/>
              </a:ext>
            </a:extLst>
          </p:cNvPr>
          <p:cNvSpPr txBox="1"/>
          <p:nvPr/>
        </p:nvSpPr>
        <p:spPr>
          <a:xfrm>
            <a:off x="5059017" y="616226"/>
            <a:ext cx="1838740" cy="369332"/>
          </a:xfrm>
          <a:prstGeom prst="rect">
            <a:avLst/>
          </a:prstGeom>
          <a:noFill/>
        </p:spPr>
        <p:txBody>
          <a:bodyPr wrap="square" rtlCol="0">
            <a:spAutoFit/>
          </a:bodyPr>
          <a:lstStyle/>
          <a:p>
            <a:pPr algn="ctr"/>
            <a:r>
              <a:rPr lang="en-IN" dirty="0"/>
              <a:t>Principal IPS rank</a:t>
            </a:r>
          </a:p>
        </p:txBody>
      </p:sp>
      <p:cxnSp>
        <p:nvCxnSpPr>
          <p:cNvPr id="4" name="Straight Arrow Connector 3">
            <a:extLst>
              <a:ext uri="{FF2B5EF4-FFF2-40B4-BE49-F238E27FC236}">
                <a16:creationId xmlns:a16="http://schemas.microsoft.com/office/drawing/2014/main" id="{02158695-01CE-C883-8B81-CE364143A515}"/>
              </a:ext>
            </a:extLst>
          </p:cNvPr>
          <p:cNvCxnSpPr>
            <a:stCxn id="2" idx="2"/>
          </p:cNvCxnSpPr>
          <p:nvPr/>
        </p:nvCxnSpPr>
        <p:spPr>
          <a:xfrm>
            <a:off x="5978387" y="985558"/>
            <a:ext cx="14909" cy="664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897441-B8B3-0667-DE44-E6121E98CDE7}"/>
              </a:ext>
            </a:extLst>
          </p:cNvPr>
          <p:cNvSpPr txBox="1"/>
          <p:nvPr/>
        </p:nvSpPr>
        <p:spPr>
          <a:xfrm>
            <a:off x="5066471" y="1651481"/>
            <a:ext cx="1838740" cy="369332"/>
          </a:xfrm>
          <a:prstGeom prst="rect">
            <a:avLst/>
          </a:prstGeom>
          <a:noFill/>
        </p:spPr>
        <p:txBody>
          <a:bodyPr wrap="square" rtlCol="0">
            <a:spAutoFit/>
          </a:bodyPr>
          <a:lstStyle/>
          <a:p>
            <a:pPr algn="ctr"/>
            <a:r>
              <a:rPr lang="en-IN" dirty="0"/>
              <a:t>Vice Principal</a:t>
            </a:r>
          </a:p>
        </p:txBody>
      </p:sp>
      <p:cxnSp>
        <p:nvCxnSpPr>
          <p:cNvPr id="7" name="Straight Arrow Connector 6">
            <a:extLst>
              <a:ext uri="{FF2B5EF4-FFF2-40B4-BE49-F238E27FC236}">
                <a16:creationId xmlns:a16="http://schemas.microsoft.com/office/drawing/2014/main" id="{E7B95689-42BE-24DD-A173-B613D05669AB}"/>
              </a:ext>
            </a:extLst>
          </p:cNvPr>
          <p:cNvCxnSpPr>
            <a:stCxn id="5" idx="2"/>
          </p:cNvCxnSpPr>
          <p:nvPr/>
        </p:nvCxnSpPr>
        <p:spPr>
          <a:xfrm flipH="1">
            <a:off x="5978387" y="2020813"/>
            <a:ext cx="7454" cy="4440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CA03C9-2DAD-A73D-2EDE-902E3D7630D5}"/>
              </a:ext>
            </a:extLst>
          </p:cNvPr>
          <p:cNvCxnSpPr>
            <a:cxnSpLocks/>
          </p:cNvCxnSpPr>
          <p:nvPr/>
        </p:nvCxnSpPr>
        <p:spPr>
          <a:xfrm>
            <a:off x="1313208" y="3447867"/>
            <a:ext cx="95655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5F99C1-C9CF-963C-D9A2-8D3E4264FEF3}"/>
              </a:ext>
            </a:extLst>
          </p:cNvPr>
          <p:cNvCxnSpPr/>
          <p:nvPr/>
        </p:nvCxnSpPr>
        <p:spPr>
          <a:xfrm>
            <a:off x="1313207" y="3447867"/>
            <a:ext cx="0" cy="318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55BA8B4-3298-33F1-0A96-9B758A0FA64E}"/>
              </a:ext>
            </a:extLst>
          </p:cNvPr>
          <p:cNvCxnSpPr/>
          <p:nvPr/>
        </p:nvCxnSpPr>
        <p:spPr>
          <a:xfrm>
            <a:off x="6004477" y="3447866"/>
            <a:ext cx="0" cy="318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CFB2C3-5147-1D15-EB69-BFE1587748C6}"/>
              </a:ext>
            </a:extLst>
          </p:cNvPr>
          <p:cNvCxnSpPr/>
          <p:nvPr/>
        </p:nvCxnSpPr>
        <p:spPr>
          <a:xfrm>
            <a:off x="10878791" y="3437925"/>
            <a:ext cx="0" cy="318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558D26-41C2-4295-CCA1-9B9BB646D102}"/>
              </a:ext>
            </a:extLst>
          </p:cNvPr>
          <p:cNvSpPr txBox="1"/>
          <p:nvPr/>
        </p:nvSpPr>
        <p:spPr>
          <a:xfrm>
            <a:off x="270588" y="3765919"/>
            <a:ext cx="2668225" cy="923330"/>
          </a:xfrm>
          <a:prstGeom prst="rect">
            <a:avLst/>
          </a:prstGeom>
          <a:noFill/>
        </p:spPr>
        <p:txBody>
          <a:bodyPr wrap="square" rtlCol="0">
            <a:spAutoFit/>
          </a:bodyPr>
          <a:lstStyle/>
          <a:p>
            <a:pPr algn="ctr"/>
            <a:r>
              <a:rPr lang="en-IN" dirty="0" err="1"/>
              <a:t>Dy,S.P</a:t>
            </a:r>
            <a:r>
              <a:rPr lang="en-IN" dirty="0"/>
              <a:t> </a:t>
            </a:r>
          </a:p>
          <a:p>
            <a:pPr algn="ctr"/>
            <a:r>
              <a:rPr lang="en-IN" dirty="0"/>
              <a:t>Number varies as per the load</a:t>
            </a:r>
          </a:p>
        </p:txBody>
      </p:sp>
      <p:sp>
        <p:nvSpPr>
          <p:cNvPr id="20" name="TextBox 19">
            <a:extLst>
              <a:ext uri="{FF2B5EF4-FFF2-40B4-BE49-F238E27FC236}">
                <a16:creationId xmlns:a16="http://schemas.microsoft.com/office/drawing/2014/main" id="{510A8810-929C-E5DF-1395-393D34BD8584}"/>
              </a:ext>
            </a:extLst>
          </p:cNvPr>
          <p:cNvSpPr txBox="1"/>
          <p:nvPr/>
        </p:nvSpPr>
        <p:spPr>
          <a:xfrm>
            <a:off x="4777275" y="3755978"/>
            <a:ext cx="2556586" cy="923330"/>
          </a:xfrm>
          <a:prstGeom prst="rect">
            <a:avLst/>
          </a:prstGeom>
          <a:noFill/>
        </p:spPr>
        <p:txBody>
          <a:bodyPr wrap="square" rtlCol="0">
            <a:spAutoFit/>
          </a:bodyPr>
          <a:lstStyle/>
          <a:p>
            <a:pPr algn="ctr"/>
            <a:r>
              <a:rPr lang="en-IN" dirty="0"/>
              <a:t>Cyber </a:t>
            </a:r>
          </a:p>
          <a:p>
            <a:pPr algn="ctr"/>
            <a:r>
              <a:rPr lang="en-IN" dirty="0"/>
              <a:t>Number varies as per the load</a:t>
            </a:r>
          </a:p>
        </p:txBody>
      </p:sp>
      <p:sp>
        <p:nvSpPr>
          <p:cNvPr id="21" name="TextBox 20">
            <a:extLst>
              <a:ext uri="{FF2B5EF4-FFF2-40B4-BE49-F238E27FC236}">
                <a16:creationId xmlns:a16="http://schemas.microsoft.com/office/drawing/2014/main" id="{74217F8A-673E-1C1D-80DC-21ACC1DF1370}"/>
              </a:ext>
            </a:extLst>
          </p:cNvPr>
          <p:cNvSpPr txBox="1"/>
          <p:nvPr/>
        </p:nvSpPr>
        <p:spPr>
          <a:xfrm>
            <a:off x="5059017" y="2487156"/>
            <a:ext cx="1838740" cy="369332"/>
          </a:xfrm>
          <a:prstGeom prst="rect">
            <a:avLst/>
          </a:prstGeom>
          <a:noFill/>
        </p:spPr>
        <p:txBody>
          <a:bodyPr wrap="square" rtlCol="0">
            <a:spAutoFit/>
          </a:bodyPr>
          <a:lstStyle/>
          <a:p>
            <a:pPr algn="ctr"/>
            <a:r>
              <a:rPr lang="en-IN" dirty="0"/>
              <a:t>Faculties</a:t>
            </a:r>
          </a:p>
        </p:txBody>
      </p:sp>
      <p:cxnSp>
        <p:nvCxnSpPr>
          <p:cNvPr id="22" name="Straight Arrow Connector 21">
            <a:extLst>
              <a:ext uri="{FF2B5EF4-FFF2-40B4-BE49-F238E27FC236}">
                <a16:creationId xmlns:a16="http://schemas.microsoft.com/office/drawing/2014/main" id="{653E6110-90C3-2F88-E3D9-882012CBE940}"/>
              </a:ext>
            </a:extLst>
          </p:cNvPr>
          <p:cNvCxnSpPr/>
          <p:nvPr/>
        </p:nvCxnSpPr>
        <p:spPr>
          <a:xfrm flipH="1">
            <a:off x="6014833" y="2878740"/>
            <a:ext cx="7454" cy="4440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F05F074-CDAA-D582-5605-910A2DB26DA4}"/>
              </a:ext>
            </a:extLst>
          </p:cNvPr>
          <p:cNvSpPr txBox="1"/>
          <p:nvPr/>
        </p:nvSpPr>
        <p:spPr>
          <a:xfrm>
            <a:off x="9600498" y="3774101"/>
            <a:ext cx="2556586" cy="923330"/>
          </a:xfrm>
          <a:prstGeom prst="rect">
            <a:avLst/>
          </a:prstGeom>
          <a:noFill/>
        </p:spPr>
        <p:txBody>
          <a:bodyPr wrap="square" rtlCol="0">
            <a:spAutoFit/>
          </a:bodyPr>
          <a:lstStyle/>
          <a:p>
            <a:pPr algn="ctr"/>
            <a:r>
              <a:rPr lang="en-IN" dirty="0"/>
              <a:t>Inspector </a:t>
            </a:r>
          </a:p>
          <a:p>
            <a:pPr algn="ctr"/>
            <a:r>
              <a:rPr lang="en-IN" dirty="0"/>
              <a:t>Number varies as per the load</a:t>
            </a:r>
          </a:p>
        </p:txBody>
      </p:sp>
    </p:spTree>
    <p:extLst>
      <p:ext uri="{BB962C8B-B14F-4D97-AF65-F5344CB8AC3E}">
        <p14:creationId xmlns:p14="http://schemas.microsoft.com/office/powerpoint/2010/main" val="210263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F48580-6F07-8704-D0A9-0BC88BE6EEC2}"/>
              </a:ext>
            </a:extLst>
          </p:cNvPr>
          <p:cNvSpPr txBox="1"/>
          <p:nvPr/>
        </p:nvSpPr>
        <p:spPr>
          <a:xfrm>
            <a:off x="0" y="0"/>
            <a:ext cx="12191999" cy="523220"/>
          </a:xfrm>
          <a:prstGeom prst="rect">
            <a:avLst/>
          </a:prstGeom>
          <a:noFill/>
        </p:spPr>
        <p:txBody>
          <a:bodyPr wrap="square">
            <a:spAutoFit/>
          </a:bodyPr>
          <a:lstStyle/>
          <a:p>
            <a:pPr algn="ctr"/>
            <a:r>
              <a:rPr lang="en-US" sz="2800" b="1" dirty="0"/>
              <a:t>National Police Academy(NPA)</a:t>
            </a:r>
            <a:endParaRPr lang="en-IN" sz="2800" b="1" dirty="0"/>
          </a:p>
        </p:txBody>
      </p:sp>
      <p:sp>
        <p:nvSpPr>
          <p:cNvPr id="4" name="TextBox 3">
            <a:extLst>
              <a:ext uri="{FF2B5EF4-FFF2-40B4-BE49-F238E27FC236}">
                <a16:creationId xmlns:a16="http://schemas.microsoft.com/office/drawing/2014/main" id="{7557E34F-BE49-733C-49D0-B15FD5A297C5}"/>
              </a:ext>
            </a:extLst>
          </p:cNvPr>
          <p:cNvSpPr txBox="1"/>
          <p:nvPr/>
        </p:nvSpPr>
        <p:spPr>
          <a:xfrm>
            <a:off x="-1" y="523220"/>
            <a:ext cx="12191999" cy="5909310"/>
          </a:xfrm>
          <a:prstGeom prst="rect">
            <a:avLst/>
          </a:prstGeom>
          <a:noFill/>
        </p:spPr>
        <p:txBody>
          <a:bodyPr wrap="square">
            <a:spAutoFit/>
          </a:bodyPr>
          <a:lstStyle/>
          <a:p>
            <a:r>
              <a:rPr lang="en-US" b="1" dirty="0"/>
              <a:t>VISION:</a:t>
            </a:r>
          </a:p>
          <a:p>
            <a:pPr algn="just"/>
            <a:r>
              <a:rPr lang="en-US" dirty="0"/>
              <a:t>We aspire to be a Global Center of Excellence and the Nodal Center of Police Training in India - setting Benchmarking Standards, leading the Network of Police Training Institutions in the country and contributing to their Capacity Building, developing training literature, besides being a Centre for Research par excellence on Policing and Internal Security issues, ever keeping pace with emerging challenges.</a:t>
            </a:r>
          </a:p>
          <a:p>
            <a:pPr algn="just"/>
            <a:r>
              <a:rPr lang="en-US" dirty="0"/>
              <a:t>We shall build a cadre of exemplary police officers who will uphold the Rule of Law, respect National values of Secularism, Democracy, Equality and Service to People and ensure the dignity and Human Rights of the citizens with sensitivity.</a:t>
            </a:r>
          </a:p>
          <a:p>
            <a:pPr algn="just"/>
            <a:endParaRPr lang="en-US" dirty="0"/>
          </a:p>
          <a:p>
            <a:r>
              <a:rPr lang="en-US" b="1" dirty="0"/>
              <a:t>MISSION:</a:t>
            </a:r>
            <a:endParaRPr lang="en-US" dirty="0"/>
          </a:p>
          <a:p>
            <a:r>
              <a:rPr lang="en-US" dirty="0"/>
              <a:t>The Primary purpose of the Academy is to prepare leaders for the Indian Police, who will lead/command the force with courage, uprightness, dedication and a strong sense of service to the people.</a:t>
            </a:r>
          </a:p>
          <a:p>
            <a:endParaRPr lang="en-US" dirty="0"/>
          </a:p>
          <a:p>
            <a:r>
              <a:rPr lang="en-US" b="1" dirty="0"/>
              <a:t>EVOLUTION: </a:t>
            </a:r>
          </a:p>
          <a:p>
            <a:r>
              <a:rPr lang="en-US" b="0" i="0" dirty="0">
                <a:effectLst/>
                <a:latin typeface="arial" panose="020B0604020202020204" pitchFamily="34" charset="0"/>
              </a:rPr>
              <a:t>After Independence, </a:t>
            </a:r>
            <a:r>
              <a:rPr lang="en-US" b="1" i="0" dirty="0">
                <a:effectLst/>
                <a:latin typeface="arial" panose="020B0604020202020204" pitchFamily="34" charset="0"/>
              </a:rPr>
              <a:t>Sardar Vallabhbhai Patel</a:t>
            </a:r>
            <a:r>
              <a:rPr lang="en-US" b="0" i="0" dirty="0">
                <a:effectLst/>
                <a:latin typeface="arial" panose="020B0604020202020204" pitchFamily="34" charset="0"/>
              </a:rPr>
              <a:t>, the first Union Home Minister emphasized the importance of having a ring of services which would keep the country intact under a Federal Constitution.  He said, “...the Union will go, you will not have a united India, if you do not have a good All India Service, which has the independence to speak out its mind...”.  Thus was born the Indian Police Service (IPS) as an All India Service, as successor service to the IP. </a:t>
            </a:r>
          </a:p>
          <a:p>
            <a:endParaRPr lang="en-US" dirty="0"/>
          </a:p>
          <a:p>
            <a:r>
              <a:rPr lang="en-US" b="0" i="0" dirty="0">
                <a:effectLst/>
                <a:latin typeface="arial" panose="020B0604020202020204" pitchFamily="34" charset="0"/>
              </a:rPr>
              <a:t>With a view to imparting induction training to the new entrants to the IPS who were drawn from all regions of the country and different strata of society, the Central Police Training College was established in Mount Abu (Rajasthan) on September 15, 1948.</a:t>
            </a:r>
            <a:endParaRPr lang="en-IN" b="1" dirty="0"/>
          </a:p>
        </p:txBody>
      </p:sp>
    </p:spTree>
    <p:extLst>
      <p:ext uri="{BB962C8B-B14F-4D97-AF65-F5344CB8AC3E}">
        <p14:creationId xmlns:p14="http://schemas.microsoft.com/office/powerpoint/2010/main" val="1070280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B90845-703C-CF03-2DE8-83C6F0E39725}"/>
              </a:ext>
            </a:extLst>
          </p:cNvPr>
          <p:cNvSpPr txBox="1"/>
          <p:nvPr/>
        </p:nvSpPr>
        <p:spPr>
          <a:xfrm>
            <a:off x="0" y="326572"/>
            <a:ext cx="12192000" cy="1477328"/>
          </a:xfrm>
          <a:prstGeom prst="rect">
            <a:avLst/>
          </a:prstGeom>
          <a:noFill/>
        </p:spPr>
        <p:txBody>
          <a:bodyPr wrap="square">
            <a:spAutoFit/>
          </a:bodyPr>
          <a:lstStyle/>
          <a:p>
            <a:pPr algn="just"/>
            <a:r>
              <a:rPr lang="en-US" dirty="0"/>
              <a:t>This institution was renamed as </a:t>
            </a:r>
            <a:r>
              <a:rPr lang="en-US" b="1" dirty="0"/>
              <a:t>National Police Academy in 1967</a:t>
            </a:r>
            <a:r>
              <a:rPr lang="en-US" dirty="0"/>
              <a:t>.  As a befitting token to the memory of Sardar Vallabhbhai Patel, the Iron Man of India, who had the foresight and dynamism to think in terms of all-India level Police Service, the Academy was named after him in </a:t>
            </a:r>
            <a:r>
              <a:rPr lang="en-US" b="1" dirty="0"/>
              <a:t>1974</a:t>
            </a:r>
            <a:r>
              <a:rPr lang="en-US" dirty="0"/>
              <a:t> as </a:t>
            </a:r>
            <a:r>
              <a:rPr lang="it-IT" b="1" i="0" u="sng" dirty="0">
                <a:effectLst/>
              </a:rPr>
              <a:t>Sardar Vallabhbhai Patel National Police Academy</a:t>
            </a:r>
            <a:r>
              <a:rPr lang="it-IT" b="0" i="0" dirty="0">
                <a:effectLst/>
              </a:rPr>
              <a:t>.</a:t>
            </a:r>
            <a:endParaRPr lang="en-US" dirty="0"/>
          </a:p>
          <a:p>
            <a:pPr algn="just"/>
            <a:endParaRPr lang="en-US" dirty="0"/>
          </a:p>
          <a:p>
            <a:pPr algn="just"/>
            <a:endParaRPr lang="en-IN" dirty="0"/>
          </a:p>
        </p:txBody>
      </p:sp>
    </p:spTree>
    <p:extLst>
      <p:ext uri="{BB962C8B-B14F-4D97-AF65-F5344CB8AC3E}">
        <p14:creationId xmlns:p14="http://schemas.microsoft.com/office/powerpoint/2010/main" val="3997796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081120-EEC5-B6BE-C71C-AEB5742E7C6E}"/>
              </a:ext>
            </a:extLst>
          </p:cNvPr>
          <p:cNvSpPr txBox="1"/>
          <p:nvPr/>
        </p:nvSpPr>
        <p:spPr>
          <a:xfrm>
            <a:off x="0" y="99346"/>
            <a:ext cx="12192000" cy="2585323"/>
          </a:xfrm>
          <a:prstGeom prst="rect">
            <a:avLst/>
          </a:prstGeom>
          <a:noFill/>
        </p:spPr>
        <p:txBody>
          <a:bodyPr wrap="square">
            <a:spAutoFit/>
          </a:bodyPr>
          <a:lstStyle/>
          <a:p>
            <a:r>
              <a:rPr lang="en-US" b="1" dirty="0" err="1"/>
              <a:t>Organisation</a:t>
            </a:r>
            <a:r>
              <a:rPr lang="en-US" b="1" dirty="0"/>
              <a:t>:</a:t>
            </a:r>
          </a:p>
          <a:p>
            <a:r>
              <a:rPr lang="en-US" dirty="0"/>
              <a:t>The Academy is headed by a </a:t>
            </a:r>
            <a:r>
              <a:rPr lang="en-US" b="1" dirty="0"/>
              <a:t>Director, an IPS Officer of the rank of Director General of Police </a:t>
            </a:r>
            <a:r>
              <a:rPr lang="en-US" dirty="0"/>
              <a:t>and assisted by </a:t>
            </a:r>
            <a:r>
              <a:rPr lang="en-US" b="1" dirty="0"/>
              <a:t>2 Joint Directors of the rank of Inspector General of Police</a:t>
            </a:r>
            <a:r>
              <a:rPr lang="en-US" dirty="0"/>
              <a:t>, </a:t>
            </a:r>
            <a:r>
              <a:rPr lang="en-US" b="1" dirty="0"/>
              <a:t>6 Deputy Directors of the rank of DIG of Police and  Assistant Directors </a:t>
            </a:r>
            <a:r>
              <a:rPr lang="en-US" dirty="0"/>
              <a:t>with </a:t>
            </a:r>
            <a:r>
              <a:rPr lang="en-US" b="1" dirty="0"/>
              <a:t>sanctioned strength of</a:t>
            </a:r>
            <a:r>
              <a:rPr lang="en-US" dirty="0"/>
              <a:t> </a:t>
            </a:r>
            <a:r>
              <a:rPr lang="en-US" b="1" dirty="0"/>
              <a:t>20</a:t>
            </a:r>
            <a:r>
              <a:rPr lang="en-US" dirty="0"/>
              <a:t>, which includes police officers of the rank of </a:t>
            </a:r>
            <a:r>
              <a:rPr lang="en-US" b="1" dirty="0"/>
              <a:t>Superintendent of Police from state cadres</a:t>
            </a:r>
            <a:r>
              <a:rPr lang="en-US" dirty="0"/>
              <a:t>, </a:t>
            </a:r>
            <a:r>
              <a:rPr lang="en-US" b="1" dirty="0"/>
              <a:t>a Forensic Scientist</a:t>
            </a:r>
            <a:r>
              <a:rPr lang="en-US" dirty="0"/>
              <a:t>, </a:t>
            </a:r>
            <a:r>
              <a:rPr lang="en-US" b="1" dirty="0"/>
              <a:t>a Specialist each in Computers and Wireless. </a:t>
            </a:r>
            <a:r>
              <a:rPr lang="en-US" b="0" i="0" dirty="0">
                <a:effectLst/>
              </a:rPr>
              <a:t>The sanctioned strength of the faculty also includes </a:t>
            </a:r>
            <a:r>
              <a:rPr lang="en-US" b="1" i="0" dirty="0">
                <a:effectLst/>
              </a:rPr>
              <a:t>a Scientist</a:t>
            </a:r>
            <a:r>
              <a:rPr lang="en-US" b="0" i="0" dirty="0">
                <a:effectLst/>
              </a:rPr>
              <a:t>, </a:t>
            </a:r>
            <a:r>
              <a:rPr lang="en-US" b="1" i="0" dirty="0">
                <a:effectLst/>
              </a:rPr>
              <a:t>a Reader in </a:t>
            </a:r>
            <a:r>
              <a:rPr lang="en-US" b="1" i="0" dirty="0" err="1">
                <a:effectLst/>
              </a:rPr>
              <a:t>Behavioural</a:t>
            </a:r>
            <a:r>
              <a:rPr lang="en-US" b="1" i="0" dirty="0">
                <a:effectLst/>
              </a:rPr>
              <a:t> Sciences</a:t>
            </a:r>
            <a:r>
              <a:rPr lang="en-US" b="0" i="0" dirty="0">
                <a:effectLst/>
              </a:rPr>
              <a:t>, </a:t>
            </a:r>
            <a:r>
              <a:rPr lang="en-US" b="1" i="0" dirty="0">
                <a:effectLst/>
              </a:rPr>
              <a:t>a Reader in Teaching Methodology, 1 Staff Surgeon, 3 Medical Officers, a veterinary officer, 3 Addl. SP, 7 Dy. SP/AC, 2 Senior Scientific Officer, a Hindi Instructor, a Photographic Officer and a Chief Drill Instructor</a:t>
            </a:r>
            <a:r>
              <a:rPr lang="en-US" b="0" i="0" dirty="0">
                <a:effectLst/>
              </a:rPr>
              <a:t>. The supporting staff includes </a:t>
            </a:r>
            <a:r>
              <a:rPr lang="en-US" b="1" i="0" dirty="0">
                <a:effectLst/>
              </a:rPr>
              <a:t>administrative, ministerial and medical staff and other Group C employees</a:t>
            </a:r>
            <a:r>
              <a:rPr lang="en-US" b="0" i="0" dirty="0">
                <a:effectLst/>
              </a:rPr>
              <a:t>. The total sanctioned staff strength of the Academy is </a:t>
            </a:r>
            <a:r>
              <a:rPr lang="en-US" b="1" i="0" dirty="0">
                <a:effectLst/>
              </a:rPr>
              <a:t>692</a:t>
            </a:r>
            <a:r>
              <a:rPr lang="en-US" b="0" i="0" dirty="0">
                <a:effectLst/>
              </a:rPr>
              <a:t>.     </a:t>
            </a:r>
            <a:endParaRPr lang="en-IN" dirty="0"/>
          </a:p>
        </p:txBody>
      </p:sp>
      <p:pic>
        <p:nvPicPr>
          <p:cNvPr id="4" name="Picture 3">
            <a:extLst>
              <a:ext uri="{FF2B5EF4-FFF2-40B4-BE49-F238E27FC236}">
                <a16:creationId xmlns:a16="http://schemas.microsoft.com/office/drawing/2014/main" id="{A798C15A-9A13-59B3-00A6-4FEDB3BDCEB3}"/>
              </a:ext>
            </a:extLst>
          </p:cNvPr>
          <p:cNvPicPr>
            <a:picLocks noChangeAspect="1"/>
          </p:cNvPicPr>
          <p:nvPr/>
        </p:nvPicPr>
        <p:blipFill>
          <a:blip r:embed="rId2"/>
          <a:stretch>
            <a:fillRect/>
          </a:stretch>
        </p:blipFill>
        <p:spPr>
          <a:xfrm>
            <a:off x="261467" y="2862322"/>
            <a:ext cx="11669066" cy="3896332"/>
          </a:xfrm>
          <a:prstGeom prst="rect">
            <a:avLst/>
          </a:prstGeom>
        </p:spPr>
      </p:pic>
    </p:spTree>
    <p:extLst>
      <p:ext uri="{BB962C8B-B14F-4D97-AF65-F5344CB8AC3E}">
        <p14:creationId xmlns:p14="http://schemas.microsoft.com/office/powerpoint/2010/main" val="326956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59B7A-FD43-FF58-24D3-7F0174FEE441}"/>
              </a:ext>
            </a:extLst>
          </p:cNvPr>
          <p:cNvSpPr txBox="1"/>
          <p:nvPr/>
        </p:nvSpPr>
        <p:spPr>
          <a:xfrm>
            <a:off x="-69574" y="196049"/>
            <a:ext cx="12192000" cy="6370975"/>
          </a:xfrm>
          <a:prstGeom prst="rect">
            <a:avLst/>
          </a:prstGeom>
          <a:noFill/>
        </p:spPr>
        <p:txBody>
          <a:bodyPr wrap="square">
            <a:spAutoFit/>
          </a:bodyPr>
          <a:lstStyle/>
          <a:p>
            <a:r>
              <a:rPr lang="en-US" sz="2400" b="1" dirty="0"/>
              <a:t>Organizational Structure of the NIA</a:t>
            </a:r>
          </a:p>
          <a:p>
            <a:endParaRPr lang="en-US" sz="2400" b="1" dirty="0"/>
          </a:p>
          <a:p>
            <a:r>
              <a:rPr lang="en-US" dirty="0"/>
              <a:t>A Director General heads the National Investigation Agency as NIA chief. He has the same powers as the Director General of Police. The special Director General and Additional Director General follow Director General. Primarily, it is divided into four branches. These four branches are then subdivided.</a:t>
            </a:r>
          </a:p>
          <a:p>
            <a:endParaRPr lang="en-US" dirty="0"/>
          </a:p>
          <a:p>
            <a:r>
              <a:rPr lang="en-US" b="1" u="sng" dirty="0"/>
              <a:t>1. Inspector General of Police (</a:t>
            </a:r>
            <a:r>
              <a:rPr lang="en-US" b="1" u="sng" dirty="0">
                <a:highlight>
                  <a:srgbClr val="FFFF00"/>
                </a:highlight>
              </a:rPr>
              <a:t>Inv – 1</a:t>
            </a:r>
            <a:r>
              <a:rPr lang="en-US" b="1" u="sng" dirty="0"/>
              <a:t>)</a:t>
            </a:r>
          </a:p>
          <a:p>
            <a:r>
              <a:rPr lang="en-US" dirty="0"/>
              <a:t>This branch is divided into three posts – Deputy Inspector General of Lucknow, CBI – 1, and CBI – 2. There are two Superintendent of Police under each of these posts. However, CBI-1 also has a superintendent for Kolkata.</a:t>
            </a:r>
          </a:p>
          <a:p>
            <a:endParaRPr lang="en-US" dirty="0"/>
          </a:p>
          <a:p>
            <a:r>
              <a:rPr lang="en-US" b="1" u="sng" dirty="0"/>
              <a:t>2. Inspector General of Police (</a:t>
            </a:r>
            <a:r>
              <a:rPr lang="en-US" b="1" u="sng" dirty="0">
                <a:highlight>
                  <a:srgbClr val="FFFF00"/>
                </a:highlight>
              </a:rPr>
              <a:t>Inv – 2</a:t>
            </a:r>
            <a:r>
              <a:rPr lang="en-US" b="1" u="sng" dirty="0"/>
              <a:t> and Policy)</a:t>
            </a:r>
          </a:p>
          <a:p>
            <a:r>
              <a:rPr lang="en-US" dirty="0"/>
              <a:t>This branch is divided into four DIGs and one legal department. The four Deputy Inspector Generals are – CBI – 3, Hyderabad, Mumbai, and Policy. An SP follows each DIG. CBI-3 has two SPs. Hyderabad has two SPs and one for Kochi. Mumbai has one SP. The policy branch has an Assistant Inspector General and not an SP.</a:t>
            </a:r>
          </a:p>
          <a:p>
            <a:endParaRPr lang="en-US" dirty="0"/>
          </a:p>
          <a:p>
            <a:r>
              <a:rPr lang="en-US" b="1" u="sng" dirty="0"/>
              <a:t>3. Inspector General of Police (I&amp;O and North Eastern Region) independent intelligence and operations</a:t>
            </a:r>
          </a:p>
          <a:p>
            <a:r>
              <a:rPr lang="en-US" dirty="0"/>
              <a:t>This branch is divided into two regions – I&amp;O and Guwahati. I&amp;O has a sergeant major (SM) and a Superintendent of Police (SP). On the other hand, </a:t>
            </a:r>
            <a:r>
              <a:rPr lang="en-US" dirty="0" err="1"/>
              <a:t>Guhawhti</a:t>
            </a:r>
            <a:r>
              <a:rPr lang="en-US" dirty="0"/>
              <a:t> has two SPs.</a:t>
            </a:r>
          </a:p>
          <a:p>
            <a:endParaRPr lang="en-US" dirty="0"/>
          </a:p>
          <a:p>
            <a:r>
              <a:rPr lang="en-US" dirty="0"/>
              <a:t>4. </a:t>
            </a:r>
            <a:r>
              <a:rPr lang="en-US" b="1" u="sng" dirty="0"/>
              <a:t>Inspector General of Police (Administration, </a:t>
            </a:r>
            <a:r>
              <a:rPr lang="en-US" b="1" u="sng" dirty="0">
                <a:solidFill>
                  <a:srgbClr val="FF0000"/>
                </a:solidFill>
                <a:effectLst>
                  <a:outerShdw blurRad="38100" dist="38100" dir="2700000" algn="tl">
                    <a:srgbClr val="000000">
                      <a:alpha val="43137"/>
                    </a:srgbClr>
                  </a:outerShdw>
                </a:effectLst>
              </a:rPr>
              <a:t>Terror Funding and Fake Currency cell </a:t>
            </a:r>
            <a:r>
              <a:rPr lang="en-US" b="1" u="sng" dirty="0"/>
              <a:t>(TFFC) )</a:t>
            </a:r>
          </a:p>
          <a:p>
            <a:r>
              <a:rPr lang="en-US" dirty="0"/>
              <a:t>This branch has four divisions – two Assistant Inspector Generals, one DIG, an IT division, and a </a:t>
            </a:r>
            <a:r>
              <a:rPr lang="en-US" dirty="0">
                <a:highlight>
                  <a:srgbClr val="FFFF00"/>
                </a:highlight>
              </a:rPr>
              <a:t>cyber forensics unit</a:t>
            </a:r>
            <a:r>
              <a:rPr lang="en-US" dirty="0"/>
              <a:t>. Further, the DIG for TFFC is followed by two SPs.</a:t>
            </a:r>
            <a:endParaRPr lang="en-IN" dirty="0"/>
          </a:p>
        </p:txBody>
      </p:sp>
    </p:spTree>
    <p:extLst>
      <p:ext uri="{BB962C8B-B14F-4D97-AF65-F5344CB8AC3E}">
        <p14:creationId xmlns:p14="http://schemas.microsoft.com/office/powerpoint/2010/main" val="240922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431C5-DA92-A631-C1FF-5AAD8E2098FF}"/>
              </a:ext>
            </a:extLst>
          </p:cNvPr>
          <p:cNvSpPr txBox="1"/>
          <p:nvPr/>
        </p:nvSpPr>
        <p:spPr>
          <a:xfrm>
            <a:off x="-18659" y="185411"/>
            <a:ext cx="12192000" cy="6186309"/>
          </a:xfrm>
          <a:prstGeom prst="rect">
            <a:avLst/>
          </a:prstGeom>
          <a:noFill/>
        </p:spPr>
        <p:txBody>
          <a:bodyPr wrap="square">
            <a:spAutoFit/>
          </a:bodyPr>
          <a:lstStyle/>
          <a:p>
            <a:r>
              <a:rPr lang="en-US" b="1" dirty="0"/>
              <a:t>FUNCTIONS:</a:t>
            </a:r>
          </a:p>
          <a:p>
            <a:endParaRPr lang="en-US" dirty="0"/>
          </a:p>
          <a:p>
            <a:r>
              <a:rPr lang="en-US" dirty="0"/>
              <a:t>The National Police Academy (NPA), trains officers of the Indian Police Service, who have been selected through an All India based Civil Services Examination. </a:t>
            </a:r>
          </a:p>
          <a:p>
            <a:endParaRPr lang="en-US" dirty="0"/>
          </a:p>
          <a:p>
            <a:r>
              <a:rPr lang="en-US" dirty="0"/>
              <a:t>The trained officers will be posted as Assistant Superintendent of Police (ASP) in their respective states under whom the other sub-ranks of police force will be working. </a:t>
            </a:r>
          </a:p>
          <a:p>
            <a:endParaRPr lang="en-US" dirty="0"/>
          </a:p>
          <a:p>
            <a:r>
              <a:rPr lang="en-US" dirty="0"/>
              <a:t>The recruitment of sub-ranks such as Constables, Sub-Inspectors, Deputy Superintendents of Police is each states prerogative, and will be done by respective state Director Generals of Police. </a:t>
            </a:r>
          </a:p>
          <a:p>
            <a:endParaRPr lang="en-US" dirty="0"/>
          </a:p>
          <a:p>
            <a:r>
              <a:rPr lang="en-US" dirty="0"/>
              <a:t>The IPS cadre is controlled by the Home Ministry of the Government of India and the officer of this service can only be appointed removed by an order of the President of India.</a:t>
            </a:r>
          </a:p>
          <a:p>
            <a:endParaRPr lang="en-US" dirty="0"/>
          </a:p>
          <a:p>
            <a:r>
              <a:rPr lang="en-US" dirty="0"/>
              <a:t>Apart from the Basic Training Course for IPS officers the Academy also conducts Compulsory Mid Career Training Programme for officers of SP., DIG. and IG/</a:t>
            </a:r>
            <a:r>
              <a:rPr lang="en-US" dirty="0" err="1"/>
              <a:t>Addl</a:t>
            </a:r>
            <a:r>
              <a:rPr lang="en-US" dirty="0"/>
              <a:t> DG levels of the Indian Police Service; Training of Trainers' Courses for the trainers of various police training institutions in the country; IPS Induction Training Course for State Police Service Officers; and short </a:t>
            </a:r>
            <a:r>
              <a:rPr lang="en-US" dirty="0" err="1"/>
              <a:t>specialised</a:t>
            </a:r>
            <a:r>
              <a:rPr lang="en-US" dirty="0"/>
              <a:t> thematic Courses, Seminars and Workshops on professional subjects for all levels of police officers. </a:t>
            </a:r>
          </a:p>
          <a:p>
            <a:endParaRPr lang="en-US" dirty="0"/>
          </a:p>
          <a:p>
            <a:r>
              <a:rPr lang="en-US" dirty="0"/>
              <a:t>Foreign police officers and other officers belonging to Army/IAS/IFS/Judiciary, Public Sector Undertakings, </a:t>
            </a:r>
            <a:r>
              <a:rPr lang="en-US" dirty="0" err="1"/>
              <a:t>Nationalised</a:t>
            </a:r>
            <a:r>
              <a:rPr lang="en-US" dirty="0"/>
              <a:t> Banks, Insurance Companies etc. also attend various </a:t>
            </a:r>
            <a:r>
              <a:rPr lang="en-US" dirty="0" err="1"/>
              <a:t>specialised</a:t>
            </a:r>
            <a:r>
              <a:rPr lang="en-US" dirty="0"/>
              <a:t> courses conducted here from time to time. The Academy is affiliated to Osmania University for conducting courses on police subjects for IPS officers.</a:t>
            </a:r>
          </a:p>
        </p:txBody>
      </p:sp>
    </p:spTree>
    <p:extLst>
      <p:ext uri="{BB962C8B-B14F-4D97-AF65-F5344CB8AC3E}">
        <p14:creationId xmlns:p14="http://schemas.microsoft.com/office/powerpoint/2010/main" val="523965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E08B6-9563-0FC1-C6F4-D09ED04059E9}"/>
              </a:ext>
            </a:extLst>
          </p:cNvPr>
          <p:cNvPicPr>
            <a:picLocks noChangeAspect="1"/>
          </p:cNvPicPr>
          <p:nvPr/>
        </p:nvPicPr>
        <p:blipFill>
          <a:blip r:embed="rId2"/>
          <a:stretch>
            <a:fillRect/>
          </a:stretch>
        </p:blipFill>
        <p:spPr>
          <a:xfrm>
            <a:off x="2547257" y="879160"/>
            <a:ext cx="6783355" cy="5080968"/>
          </a:xfrm>
          <a:prstGeom prst="rect">
            <a:avLst/>
          </a:prstGeom>
        </p:spPr>
      </p:pic>
      <p:sp>
        <p:nvSpPr>
          <p:cNvPr id="4" name="TextBox 3">
            <a:extLst>
              <a:ext uri="{FF2B5EF4-FFF2-40B4-BE49-F238E27FC236}">
                <a16:creationId xmlns:a16="http://schemas.microsoft.com/office/drawing/2014/main" id="{5CD8946F-412E-CA99-BF55-EE82A0389EA0}"/>
              </a:ext>
            </a:extLst>
          </p:cNvPr>
          <p:cNvSpPr txBox="1"/>
          <p:nvPr/>
        </p:nvSpPr>
        <p:spPr>
          <a:xfrm>
            <a:off x="0" y="0"/>
            <a:ext cx="12191999" cy="523220"/>
          </a:xfrm>
          <a:prstGeom prst="rect">
            <a:avLst/>
          </a:prstGeom>
          <a:noFill/>
        </p:spPr>
        <p:txBody>
          <a:bodyPr wrap="square">
            <a:spAutoFit/>
          </a:bodyPr>
          <a:lstStyle/>
          <a:p>
            <a:pPr algn="ctr"/>
            <a:r>
              <a:rPr lang="en-US" sz="2800" b="1" dirty="0"/>
              <a:t>MOBILE CRIME LABORATORIES</a:t>
            </a:r>
            <a:endParaRPr lang="en-IN" sz="2800" b="1" dirty="0"/>
          </a:p>
        </p:txBody>
      </p:sp>
    </p:spTree>
    <p:extLst>
      <p:ext uri="{BB962C8B-B14F-4D97-AF65-F5344CB8AC3E}">
        <p14:creationId xmlns:p14="http://schemas.microsoft.com/office/powerpoint/2010/main" val="316606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FE4522-3DBB-48CD-909B-C387CC0D492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246535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410C02-C657-B244-F197-1357F2F74C9F}"/>
              </a:ext>
            </a:extLst>
          </p:cNvPr>
          <p:cNvPicPr>
            <a:picLocks noChangeAspect="1"/>
          </p:cNvPicPr>
          <p:nvPr/>
        </p:nvPicPr>
        <p:blipFill rotWithShape="1">
          <a:blip r:embed="rId2"/>
          <a:srcRect t="69524" b="13469"/>
          <a:stretch/>
        </p:blipFill>
        <p:spPr>
          <a:xfrm>
            <a:off x="0" y="111967"/>
            <a:ext cx="12287797" cy="1539552"/>
          </a:xfrm>
          <a:prstGeom prst="rect">
            <a:avLst/>
          </a:prstGeom>
        </p:spPr>
      </p:pic>
      <p:pic>
        <p:nvPicPr>
          <p:cNvPr id="3" name="Picture 2">
            <a:extLst>
              <a:ext uri="{FF2B5EF4-FFF2-40B4-BE49-F238E27FC236}">
                <a16:creationId xmlns:a16="http://schemas.microsoft.com/office/drawing/2014/main" id="{08C0AC29-7DF1-B46A-687B-F931D695FC66}"/>
              </a:ext>
            </a:extLst>
          </p:cNvPr>
          <p:cNvPicPr>
            <a:picLocks noChangeAspect="1"/>
          </p:cNvPicPr>
          <p:nvPr/>
        </p:nvPicPr>
        <p:blipFill rotWithShape="1">
          <a:blip r:embed="rId3"/>
          <a:srcRect t="26123" b="17143"/>
          <a:stretch/>
        </p:blipFill>
        <p:spPr>
          <a:xfrm>
            <a:off x="0" y="1859430"/>
            <a:ext cx="12192000" cy="4998570"/>
          </a:xfrm>
          <a:prstGeom prst="rect">
            <a:avLst/>
          </a:prstGeom>
        </p:spPr>
      </p:pic>
    </p:spTree>
    <p:extLst>
      <p:ext uri="{BB962C8B-B14F-4D97-AF65-F5344CB8AC3E}">
        <p14:creationId xmlns:p14="http://schemas.microsoft.com/office/powerpoint/2010/main" val="4198800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F1C527-AF4E-624E-8013-F7D4384611F7}"/>
              </a:ext>
            </a:extLst>
          </p:cNvPr>
          <p:cNvSpPr txBox="1"/>
          <p:nvPr/>
        </p:nvSpPr>
        <p:spPr>
          <a:xfrm>
            <a:off x="1" y="111968"/>
            <a:ext cx="12172552" cy="584775"/>
          </a:xfrm>
          <a:prstGeom prst="rect">
            <a:avLst/>
          </a:prstGeom>
          <a:noFill/>
        </p:spPr>
        <p:txBody>
          <a:bodyPr wrap="square" rtlCol="0">
            <a:spAutoFit/>
          </a:bodyPr>
          <a:lstStyle/>
          <a:p>
            <a:r>
              <a:rPr lang="en-US" sz="3200" b="1" dirty="0"/>
              <a:t>They Carry:</a:t>
            </a:r>
            <a:endParaRPr lang="en-IN" sz="3200" b="1" dirty="0"/>
          </a:p>
        </p:txBody>
      </p:sp>
      <p:pic>
        <p:nvPicPr>
          <p:cNvPr id="4" name="Picture 3">
            <a:extLst>
              <a:ext uri="{FF2B5EF4-FFF2-40B4-BE49-F238E27FC236}">
                <a16:creationId xmlns:a16="http://schemas.microsoft.com/office/drawing/2014/main" id="{D1BD1CEF-F834-D4F1-E12E-EC6C9E1D959E}"/>
              </a:ext>
            </a:extLst>
          </p:cNvPr>
          <p:cNvPicPr>
            <a:picLocks noChangeAspect="1"/>
          </p:cNvPicPr>
          <p:nvPr/>
        </p:nvPicPr>
        <p:blipFill rotWithShape="1">
          <a:blip r:embed="rId2"/>
          <a:srcRect l="7801" t="51998" r="4803" b="15495"/>
          <a:stretch/>
        </p:blipFill>
        <p:spPr>
          <a:xfrm>
            <a:off x="5473244" y="3051919"/>
            <a:ext cx="6572850" cy="1833565"/>
          </a:xfrm>
          <a:prstGeom prst="rect">
            <a:avLst/>
          </a:prstGeom>
        </p:spPr>
      </p:pic>
      <p:pic>
        <p:nvPicPr>
          <p:cNvPr id="6" name="Picture 5">
            <a:extLst>
              <a:ext uri="{FF2B5EF4-FFF2-40B4-BE49-F238E27FC236}">
                <a16:creationId xmlns:a16="http://schemas.microsoft.com/office/drawing/2014/main" id="{47F1988B-D419-B3D7-D876-49C728C10F53}"/>
              </a:ext>
            </a:extLst>
          </p:cNvPr>
          <p:cNvPicPr>
            <a:picLocks noChangeAspect="1"/>
          </p:cNvPicPr>
          <p:nvPr/>
        </p:nvPicPr>
        <p:blipFill rotWithShape="1">
          <a:blip r:embed="rId2"/>
          <a:srcRect l="7008" t="3312" r="7325" b="60502"/>
          <a:stretch/>
        </p:blipFill>
        <p:spPr>
          <a:xfrm>
            <a:off x="0" y="4912468"/>
            <a:ext cx="6141403" cy="1945532"/>
          </a:xfrm>
          <a:prstGeom prst="rect">
            <a:avLst/>
          </a:prstGeom>
        </p:spPr>
      </p:pic>
      <p:pic>
        <p:nvPicPr>
          <p:cNvPr id="7" name="Picture 6">
            <a:extLst>
              <a:ext uri="{FF2B5EF4-FFF2-40B4-BE49-F238E27FC236}">
                <a16:creationId xmlns:a16="http://schemas.microsoft.com/office/drawing/2014/main" id="{41222DC0-F3F5-71BB-5710-8DC3FD09D44E}"/>
              </a:ext>
            </a:extLst>
          </p:cNvPr>
          <p:cNvPicPr>
            <a:picLocks noChangeAspect="1"/>
          </p:cNvPicPr>
          <p:nvPr/>
        </p:nvPicPr>
        <p:blipFill>
          <a:blip r:embed="rId3"/>
          <a:stretch>
            <a:fillRect/>
          </a:stretch>
        </p:blipFill>
        <p:spPr>
          <a:xfrm>
            <a:off x="129699" y="696744"/>
            <a:ext cx="6271101" cy="2328192"/>
          </a:xfrm>
          <a:prstGeom prst="rect">
            <a:avLst/>
          </a:prstGeom>
        </p:spPr>
      </p:pic>
    </p:spTree>
    <p:extLst>
      <p:ext uri="{BB962C8B-B14F-4D97-AF65-F5344CB8AC3E}">
        <p14:creationId xmlns:p14="http://schemas.microsoft.com/office/powerpoint/2010/main" val="2646883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4C3878-E81E-3A00-826D-672DAAA70E51}"/>
              </a:ext>
            </a:extLst>
          </p:cNvPr>
          <p:cNvPicPr>
            <a:picLocks noChangeAspect="1"/>
          </p:cNvPicPr>
          <p:nvPr/>
        </p:nvPicPr>
        <p:blipFill rotWithShape="1">
          <a:blip r:embed="rId2"/>
          <a:srcRect l="6950" t="56312" r="7093" b="6241"/>
          <a:stretch/>
        </p:blipFill>
        <p:spPr>
          <a:xfrm>
            <a:off x="0" y="3982067"/>
            <a:ext cx="6777563" cy="2214452"/>
          </a:xfrm>
          <a:prstGeom prst="rect">
            <a:avLst/>
          </a:prstGeom>
        </p:spPr>
      </p:pic>
      <p:pic>
        <p:nvPicPr>
          <p:cNvPr id="3" name="Picture 2">
            <a:extLst>
              <a:ext uri="{FF2B5EF4-FFF2-40B4-BE49-F238E27FC236}">
                <a16:creationId xmlns:a16="http://schemas.microsoft.com/office/drawing/2014/main" id="{28E9A724-15F9-A1A1-B59A-4C5D31FD2D0F}"/>
              </a:ext>
            </a:extLst>
          </p:cNvPr>
          <p:cNvPicPr>
            <a:picLocks noChangeAspect="1"/>
          </p:cNvPicPr>
          <p:nvPr/>
        </p:nvPicPr>
        <p:blipFill rotWithShape="1">
          <a:blip r:embed="rId3"/>
          <a:srcRect l="6275" t="8369" r="4007" b="48510"/>
          <a:stretch/>
        </p:blipFill>
        <p:spPr>
          <a:xfrm>
            <a:off x="0" y="116730"/>
            <a:ext cx="8059152" cy="2905118"/>
          </a:xfrm>
          <a:prstGeom prst="rect">
            <a:avLst/>
          </a:prstGeom>
        </p:spPr>
      </p:pic>
      <p:pic>
        <p:nvPicPr>
          <p:cNvPr id="7" name="Picture 6">
            <a:extLst>
              <a:ext uri="{FF2B5EF4-FFF2-40B4-BE49-F238E27FC236}">
                <a16:creationId xmlns:a16="http://schemas.microsoft.com/office/drawing/2014/main" id="{1C344334-E46C-8E28-F131-E99D8DA11C16}"/>
              </a:ext>
            </a:extLst>
          </p:cNvPr>
          <p:cNvPicPr>
            <a:picLocks noChangeAspect="1"/>
          </p:cNvPicPr>
          <p:nvPr/>
        </p:nvPicPr>
        <p:blipFill>
          <a:blip r:embed="rId4"/>
          <a:stretch>
            <a:fillRect/>
          </a:stretch>
        </p:blipFill>
        <p:spPr>
          <a:xfrm>
            <a:off x="7028240" y="2908570"/>
            <a:ext cx="5163760" cy="3871296"/>
          </a:xfrm>
          <a:prstGeom prst="rect">
            <a:avLst/>
          </a:prstGeom>
        </p:spPr>
      </p:pic>
    </p:spTree>
    <p:extLst>
      <p:ext uri="{BB962C8B-B14F-4D97-AF65-F5344CB8AC3E}">
        <p14:creationId xmlns:p14="http://schemas.microsoft.com/office/powerpoint/2010/main" val="2794715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62801-D08A-8A75-C338-24D870B594B6}"/>
              </a:ext>
            </a:extLst>
          </p:cNvPr>
          <p:cNvSpPr txBox="1"/>
          <p:nvPr/>
        </p:nvSpPr>
        <p:spPr>
          <a:xfrm>
            <a:off x="0" y="829481"/>
            <a:ext cx="12192000" cy="3416320"/>
          </a:xfrm>
          <a:prstGeom prst="rect">
            <a:avLst/>
          </a:prstGeom>
          <a:noFill/>
        </p:spPr>
        <p:txBody>
          <a:bodyPr wrap="square">
            <a:spAutoFit/>
          </a:bodyPr>
          <a:lstStyle/>
          <a:p>
            <a:r>
              <a:rPr lang="en-US" dirty="0"/>
              <a:t>The Directorate of Forensic Science services (DFSS) was created in the year 2002 by Ministry of Home Affairs, Govt. of India, after bifurcation from BPR&amp;D, based on the recommendations of National Human Rights Commission and </a:t>
            </a:r>
            <a:r>
              <a:rPr lang="en-US" dirty="0" err="1"/>
              <a:t>Padmanabhaiah</a:t>
            </a:r>
            <a:r>
              <a:rPr lang="en-US" dirty="0"/>
              <a:t> Committee on Police Reforms. </a:t>
            </a:r>
          </a:p>
          <a:p>
            <a:endParaRPr lang="en-US" dirty="0"/>
          </a:p>
          <a:p>
            <a:r>
              <a:rPr lang="en-US" dirty="0"/>
              <a:t>The Gazette notification to this effect was issued by MHA vide its Order no. 25011/41/2001-GPA.II/PM-II on December 31, 2002. It is headed by Director-cum-Chief Forensic Scientist. </a:t>
            </a:r>
            <a:r>
              <a:rPr lang="en-US" b="1" dirty="0"/>
              <a:t>It has six Central Forensic Science Laboratories under its control located at Chandigarh, Kolkata, Hyderabad, Pune, Guwahati and Bhopal</a:t>
            </a:r>
            <a:r>
              <a:rPr lang="en-US" dirty="0"/>
              <a:t>.</a:t>
            </a:r>
          </a:p>
          <a:p>
            <a:endParaRPr lang="en-US" dirty="0"/>
          </a:p>
          <a:p>
            <a:r>
              <a:rPr lang="en-US" b="1" dirty="0"/>
              <a:t>Mission Statement of DFSS:</a:t>
            </a:r>
          </a:p>
          <a:p>
            <a:endParaRPr lang="en-US" b="1" dirty="0"/>
          </a:p>
          <a:p>
            <a:r>
              <a:rPr lang="en-US" dirty="0"/>
              <a:t>The Mission statement of the Directorate of Forensic Science Services is to render 'High quality and credible forensic services' to justice delivery system.</a:t>
            </a:r>
            <a:endParaRPr lang="en-IN" dirty="0"/>
          </a:p>
        </p:txBody>
      </p:sp>
      <p:sp>
        <p:nvSpPr>
          <p:cNvPr id="5" name="TextBox 4">
            <a:extLst>
              <a:ext uri="{FF2B5EF4-FFF2-40B4-BE49-F238E27FC236}">
                <a16:creationId xmlns:a16="http://schemas.microsoft.com/office/drawing/2014/main" id="{73E9056A-B6FD-D13A-7D66-4B13B4A73E2A}"/>
              </a:ext>
            </a:extLst>
          </p:cNvPr>
          <p:cNvSpPr txBox="1"/>
          <p:nvPr/>
        </p:nvSpPr>
        <p:spPr>
          <a:xfrm>
            <a:off x="0" y="0"/>
            <a:ext cx="12192000" cy="461665"/>
          </a:xfrm>
          <a:prstGeom prst="rect">
            <a:avLst/>
          </a:prstGeom>
          <a:noFill/>
        </p:spPr>
        <p:txBody>
          <a:bodyPr wrap="square" rtlCol="0">
            <a:spAutoFit/>
          </a:bodyPr>
          <a:lstStyle/>
          <a:p>
            <a:pPr algn="ctr"/>
            <a:r>
              <a:rPr lang="en-US" sz="2400" b="1" dirty="0"/>
              <a:t>Directorate of Forensic Science services (DFSS)</a:t>
            </a:r>
            <a:endParaRPr lang="en-IN" sz="2400" b="1" dirty="0"/>
          </a:p>
        </p:txBody>
      </p:sp>
    </p:spTree>
    <p:extLst>
      <p:ext uri="{BB962C8B-B14F-4D97-AF65-F5344CB8AC3E}">
        <p14:creationId xmlns:p14="http://schemas.microsoft.com/office/powerpoint/2010/main" val="3775520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125CA-D5A3-BD45-988A-17A6554EFA3C}"/>
              </a:ext>
            </a:extLst>
          </p:cNvPr>
          <p:cNvPicPr>
            <a:picLocks noChangeAspect="1"/>
          </p:cNvPicPr>
          <p:nvPr/>
        </p:nvPicPr>
        <p:blipFill>
          <a:blip r:embed="rId2"/>
          <a:stretch>
            <a:fillRect/>
          </a:stretch>
        </p:blipFill>
        <p:spPr>
          <a:xfrm>
            <a:off x="2733869" y="142481"/>
            <a:ext cx="6260841" cy="6715519"/>
          </a:xfrm>
          <a:prstGeom prst="rect">
            <a:avLst/>
          </a:prstGeom>
        </p:spPr>
      </p:pic>
    </p:spTree>
    <p:extLst>
      <p:ext uri="{BB962C8B-B14F-4D97-AF65-F5344CB8AC3E}">
        <p14:creationId xmlns:p14="http://schemas.microsoft.com/office/powerpoint/2010/main" val="3259384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E83B8B-F3F6-51E7-CF99-D608544CAB98}"/>
              </a:ext>
            </a:extLst>
          </p:cNvPr>
          <p:cNvSpPr txBox="1"/>
          <p:nvPr/>
        </p:nvSpPr>
        <p:spPr>
          <a:xfrm>
            <a:off x="67647" y="11939"/>
            <a:ext cx="12192000" cy="369332"/>
          </a:xfrm>
          <a:prstGeom prst="rect">
            <a:avLst/>
          </a:prstGeom>
          <a:noFill/>
        </p:spPr>
        <p:txBody>
          <a:bodyPr wrap="square" rtlCol="0">
            <a:spAutoFit/>
          </a:bodyPr>
          <a:lstStyle/>
          <a:p>
            <a:pPr algn="ctr"/>
            <a:r>
              <a:rPr lang="en-US" b="1" dirty="0"/>
              <a:t>GOI- Government of India</a:t>
            </a:r>
            <a:endParaRPr lang="en-IN" b="1" dirty="0"/>
          </a:p>
        </p:txBody>
      </p:sp>
      <p:cxnSp>
        <p:nvCxnSpPr>
          <p:cNvPr id="4" name="Straight Arrow Connector 3">
            <a:extLst>
              <a:ext uri="{FF2B5EF4-FFF2-40B4-BE49-F238E27FC236}">
                <a16:creationId xmlns:a16="http://schemas.microsoft.com/office/drawing/2014/main" id="{104ECEC9-08E1-8B72-5B78-1B6D291AAAF8}"/>
              </a:ext>
            </a:extLst>
          </p:cNvPr>
          <p:cNvCxnSpPr>
            <a:cxnSpLocks/>
          </p:cNvCxnSpPr>
          <p:nvPr/>
        </p:nvCxnSpPr>
        <p:spPr>
          <a:xfrm>
            <a:off x="6163647" y="348304"/>
            <a:ext cx="0" cy="4992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5687DB2-9BCA-5213-AE77-D810E2C02A2D}"/>
              </a:ext>
            </a:extLst>
          </p:cNvPr>
          <p:cNvSpPr txBox="1"/>
          <p:nvPr/>
        </p:nvSpPr>
        <p:spPr>
          <a:xfrm>
            <a:off x="12276" y="847566"/>
            <a:ext cx="12192000" cy="369332"/>
          </a:xfrm>
          <a:prstGeom prst="rect">
            <a:avLst/>
          </a:prstGeom>
          <a:noFill/>
        </p:spPr>
        <p:txBody>
          <a:bodyPr wrap="square" rtlCol="0">
            <a:spAutoFit/>
          </a:bodyPr>
          <a:lstStyle/>
          <a:p>
            <a:pPr algn="ctr"/>
            <a:r>
              <a:rPr lang="en-US" b="1" dirty="0"/>
              <a:t>MHA- Ministry of Home Affairs</a:t>
            </a:r>
            <a:endParaRPr lang="en-IN" b="1" dirty="0"/>
          </a:p>
        </p:txBody>
      </p:sp>
      <p:cxnSp>
        <p:nvCxnSpPr>
          <p:cNvPr id="9" name="Straight Arrow Connector 8">
            <a:extLst>
              <a:ext uri="{FF2B5EF4-FFF2-40B4-BE49-F238E27FC236}">
                <a16:creationId xmlns:a16="http://schemas.microsoft.com/office/drawing/2014/main" id="{D076333F-38AB-4535-9E83-ACCC5B3E5B6C}"/>
              </a:ext>
            </a:extLst>
          </p:cNvPr>
          <p:cNvCxnSpPr>
            <a:cxnSpLocks/>
          </p:cNvCxnSpPr>
          <p:nvPr/>
        </p:nvCxnSpPr>
        <p:spPr>
          <a:xfrm>
            <a:off x="6163647" y="1216898"/>
            <a:ext cx="0" cy="563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995824-846F-C260-12C7-98FB962FAC39}"/>
              </a:ext>
            </a:extLst>
          </p:cNvPr>
          <p:cNvCxnSpPr>
            <a:cxnSpLocks/>
          </p:cNvCxnSpPr>
          <p:nvPr/>
        </p:nvCxnSpPr>
        <p:spPr>
          <a:xfrm>
            <a:off x="2354496" y="1780225"/>
            <a:ext cx="77969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4A8844-FD4D-CD7D-58D5-B5CC2251817C}"/>
              </a:ext>
            </a:extLst>
          </p:cNvPr>
          <p:cNvCxnSpPr/>
          <p:nvPr/>
        </p:nvCxnSpPr>
        <p:spPr>
          <a:xfrm>
            <a:off x="2346876" y="1771455"/>
            <a:ext cx="0" cy="3037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92344A-CA6A-5D70-1AAC-29B7B44781F1}"/>
              </a:ext>
            </a:extLst>
          </p:cNvPr>
          <p:cNvCxnSpPr/>
          <p:nvPr/>
        </p:nvCxnSpPr>
        <p:spPr>
          <a:xfrm>
            <a:off x="10142982" y="1771454"/>
            <a:ext cx="0" cy="3037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17AE14D-8ECD-5AD0-CC8A-2FB598A6F8B7}"/>
              </a:ext>
            </a:extLst>
          </p:cNvPr>
          <p:cNvSpPr txBox="1"/>
          <p:nvPr/>
        </p:nvSpPr>
        <p:spPr>
          <a:xfrm>
            <a:off x="-16171" y="2090444"/>
            <a:ext cx="4690533" cy="369332"/>
          </a:xfrm>
          <a:prstGeom prst="rect">
            <a:avLst/>
          </a:prstGeom>
          <a:noFill/>
        </p:spPr>
        <p:txBody>
          <a:bodyPr wrap="square" rtlCol="0">
            <a:spAutoFit/>
          </a:bodyPr>
          <a:lstStyle/>
          <a:p>
            <a:pPr algn="ctr"/>
            <a:r>
              <a:rPr lang="en-US" sz="1800" b="1" dirty="0"/>
              <a:t>Directorate of Forensic Science services </a:t>
            </a:r>
            <a:r>
              <a:rPr lang="en-US" dirty="0"/>
              <a:t>DFSS</a:t>
            </a:r>
            <a:endParaRPr lang="en-IN" dirty="0"/>
          </a:p>
        </p:txBody>
      </p:sp>
      <p:sp>
        <p:nvSpPr>
          <p:cNvPr id="17" name="TextBox 16">
            <a:extLst>
              <a:ext uri="{FF2B5EF4-FFF2-40B4-BE49-F238E27FC236}">
                <a16:creationId xmlns:a16="http://schemas.microsoft.com/office/drawing/2014/main" id="{D917724B-2DBC-6DFF-7830-7145CFFFE5C6}"/>
              </a:ext>
            </a:extLst>
          </p:cNvPr>
          <p:cNvSpPr txBox="1"/>
          <p:nvPr/>
        </p:nvSpPr>
        <p:spPr>
          <a:xfrm>
            <a:off x="8485630" y="2021490"/>
            <a:ext cx="3314704" cy="646331"/>
          </a:xfrm>
          <a:prstGeom prst="rect">
            <a:avLst/>
          </a:prstGeom>
          <a:noFill/>
        </p:spPr>
        <p:txBody>
          <a:bodyPr wrap="square" rtlCol="0">
            <a:spAutoFit/>
          </a:bodyPr>
          <a:lstStyle/>
          <a:p>
            <a:pPr algn="ctr"/>
            <a:r>
              <a:rPr lang="en-IN" b="0" i="0" dirty="0">
                <a:solidFill>
                  <a:srgbClr val="040C28"/>
                </a:solidFill>
                <a:effectLst/>
                <a:latin typeface="Google Sans"/>
              </a:rPr>
              <a:t>Central Bureau of Investigation </a:t>
            </a:r>
            <a:r>
              <a:rPr lang="en-US" sz="1800" b="1" dirty="0"/>
              <a:t>CBI</a:t>
            </a:r>
            <a:endParaRPr lang="en-IN" dirty="0"/>
          </a:p>
        </p:txBody>
      </p:sp>
      <p:cxnSp>
        <p:nvCxnSpPr>
          <p:cNvPr id="21" name="Straight Arrow Connector 20">
            <a:extLst>
              <a:ext uri="{FF2B5EF4-FFF2-40B4-BE49-F238E27FC236}">
                <a16:creationId xmlns:a16="http://schemas.microsoft.com/office/drawing/2014/main" id="{AF7C7D3C-DF3A-09E8-A325-B11F79E2FA72}"/>
              </a:ext>
            </a:extLst>
          </p:cNvPr>
          <p:cNvCxnSpPr>
            <a:cxnSpLocks/>
            <a:stCxn id="15" idx="2"/>
          </p:cNvCxnSpPr>
          <p:nvPr/>
        </p:nvCxnSpPr>
        <p:spPr>
          <a:xfrm>
            <a:off x="2329096" y="2459776"/>
            <a:ext cx="17779" cy="539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2C6037B-FC0B-00FB-40B7-BBA8DB5EF707}"/>
              </a:ext>
            </a:extLst>
          </p:cNvPr>
          <p:cNvSpPr txBox="1"/>
          <p:nvPr/>
        </p:nvSpPr>
        <p:spPr>
          <a:xfrm>
            <a:off x="-16211" y="2992453"/>
            <a:ext cx="4961550" cy="923330"/>
          </a:xfrm>
          <a:prstGeom prst="rect">
            <a:avLst/>
          </a:prstGeom>
          <a:noFill/>
        </p:spPr>
        <p:txBody>
          <a:bodyPr wrap="square" rtlCol="0">
            <a:spAutoFit/>
          </a:bodyPr>
          <a:lstStyle/>
          <a:p>
            <a:pPr algn="ctr"/>
            <a:r>
              <a:rPr lang="en-US" sz="1800" b="1" dirty="0"/>
              <a:t>6 </a:t>
            </a:r>
            <a:r>
              <a:rPr lang="en-US" b="1" dirty="0"/>
              <a:t>Central Forensic Science Laboratories</a:t>
            </a:r>
            <a:r>
              <a:rPr lang="en-US" sz="1800" b="1" dirty="0"/>
              <a:t> CFSLs, </a:t>
            </a:r>
          </a:p>
          <a:p>
            <a:pPr algn="ctr"/>
            <a:r>
              <a:rPr lang="en-US" sz="1800" b="1" dirty="0"/>
              <a:t>Pune, Guwahati, Kolkata, Chandigarh, Bhopal, </a:t>
            </a:r>
            <a:r>
              <a:rPr lang="en-US" sz="1800" b="1" dirty="0" err="1"/>
              <a:t>Hydrabaad</a:t>
            </a:r>
            <a:endParaRPr lang="en-IN" dirty="0"/>
          </a:p>
        </p:txBody>
      </p:sp>
      <p:cxnSp>
        <p:nvCxnSpPr>
          <p:cNvPr id="23" name="Straight Arrow Connector 22">
            <a:extLst>
              <a:ext uri="{FF2B5EF4-FFF2-40B4-BE49-F238E27FC236}">
                <a16:creationId xmlns:a16="http://schemas.microsoft.com/office/drawing/2014/main" id="{1D7DE382-5D87-9B57-C947-F29E28EFE72D}"/>
              </a:ext>
            </a:extLst>
          </p:cNvPr>
          <p:cNvCxnSpPr>
            <a:cxnSpLocks/>
            <a:endCxn id="24" idx="0"/>
          </p:cNvCxnSpPr>
          <p:nvPr/>
        </p:nvCxnSpPr>
        <p:spPr>
          <a:xfrm>
            <a:off x="2398519" y="3870397"/>
            <a:ext cx="7622" cy="2980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221597-F4CC-44A7-DAB8-579C0FB868F8}"/>
              </a:ext>
            </a:extLst>
          </p:cNvPr>
          <p:cNvSpPr txBox="1"/>
          <p:nvPr/>
        </p:nvSpPr>
        <p:spPr>
          <a:xfrm>
            <a:off x="297942" y="4168494"/>
            <a:ext cx="4216397" cy="646331"/>
          </a:xfrm>
          <a:prstGeom prst="rect">
            <a:avLst/>
          </a:prstGeom>
          <a:noFill/>
        </p:spPr>
        <p:txBody>
          <a:bodyPr wrap="square" rtlCol="0">
            <a:spAutoFit/>
          </a:bodyPr>
          <a:lstStyle/>
          <a:p>
            <a:pPr algn="ctr"/>
            <a:r>
              <a:rPr lang="en-US" sz="1800" b="1" dirty="0"/>
              <a:t>32, </a:t>
            </a:r>
            <a:r>
              <a:rPr lang="en-US" b="1" dirty="0"/>
              <a:t>State Forensic Science Laboratories</a:t>
            </a:r>
            <a:r>
              <a:rPr lang="en-US" sz="1800" b="1" dirty="0"/>
              <a:t> SFSLs</a:t>
            </a:r>
            <a:endParaRPr lang="en-IN" dirty="0"/>
          </a:p>
        </p:txBody>
      </p:sp>
      <p:sp>
        <p:nvSpPr>
          <p:cNvPr id="25" name="TextBox 24">
            <a:extLst>
              <a:ext uri="{FF2B5EF4-FFF2-40B4-BE49-F238E27FC236}">
                <a16:creationId xmlns:a16="http://schemas.microsoft.com/office/drawing/2014/main" id="{9B593E03-6F77-0433-D3EA-DED79FB3755D}"/>
              </a:ext>
            </a:extLst>
          </p:cNvPr>
          <p:cNvSpPr txBox="1"/>
          <p:nvPr/>
        </p:nvSpPr>
        <p:spPr>
          <a:xfrm>
            <a:off x="356365" y="5089452"/>
            <a:ext cx="4216397" cy="646331"/>
          </a:xfrm>
          <a:prstGeom prst="rect">
            <a:avLst/>
          </a:prstGeom>
          <a:noFill/>
        </p:spPr>
        <p:txBody>
          <a:bodyPr wrap="square" rtlCol="0">
            <a:spAutoFit/>
          </a:bodyPr>
          <a:lstStyle/>
          <a:p>
            <a:pPr algn="ctr"/>
            <a:r>
              <a:rPr lang="en-US" b="1" dirty="0"/>
              <a:t>106, Regional Forensic Science Laboratories</a:t>
            </a:r>
            <a:r>
              <a:rPr lang="en-US" sz="1800" b="1" dirty="0"/>
              <a:t> RFSLs</a:t>
            </a:r>
            <a:endParaRPr lang="en-IN" dirty="0"/>
          </a:p>
        </p:txBody>
      </p:sp>
      <p:sp>
        <p:nvSpPr>
          <p:cNvPr id="29" name="TextBox 28">
            <a:extLst>
              <a:ext uri="{FF2B5EF4-FFF2-40B4-BE49-F238E27FC236}">
                <a16:creationId xmlns:a16="http://schemas.microsoft.com/office/drawing/2014/main" id="{F4623B34-A3BD-BFE8-A4BE-3F263855E3D8}"/>
              </a:ext>
            </a:extLst>
          </p:cNvPr>
          <p:cNvSpPr txBox="1"/>
          <p:nvPr/>
        </p:nvSpPr>
        <p:spPr>
          <a:xfrm>
            <a:off x="457965" y="6111503"/>
            <a:ext cx="4216397" cy="646331"/>
          </a:xfrm>
          <a:prstGeom prst="rect">
            <a:avLst/>
          </a:prstGeom>
          <a:noFill/>
        </p:spPr>
        <p:txBody>
          <a:bodyPr wrap="square" rtlCol="0">
            <a:spAutoFit/>
          </a:bodyPr>
          <a:lstStyle/>
          <a:p>
            <a:pPr algn="ctr"/>
            <a:r>
              <a:rPr lang="en-US" b="1" dirty="0"/>
              <a:t>552, Mobile Forensic Science Laboratories</a:t>
            </a:r>
            <a:r>
              <a:rPr lang="en-US" sz="1800" b="1" dirty="0"/>
              <a:t> MFSLs</a:t>
            </a:r>
            <a:endParaRPr lang="en-IN" dirty="0"/>
          </a:p>
        </p:txBody>
      </p:sp>
      <p:cxnSp>
        <p:nvCxnSpPr>
          <p:cNvPr id="30" name="Straight Arrow Connector 29">
            <a:extLst>
              <a:ext uri="{FF2B5EF4-FFF2-40B4-BE49-F238E27FC236}">
                <a16:creationId xmlns:a16="http://schemas.microsoft.com/office/drawing/2014/main" id="{A4C7418B-521F-B645-0C4A-734FD4277213}"/>
              </a:ext>
            </a:extLst>
          </p:cNvPr>
          <p:cNvCxnSpPr>
            <a:cxnSpLocks/>
          </p:cNvCxnSpPr>
          <p:nvPr/>
        </p:nvCxnSpPr>
        <p:spPr>
          <a:xfrm>
            <a:off x="2449320" y="5706438"/>
            <a:ext cx="7621" cy="331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FA759BE-FA29-31A0-6933-4BAB66FEB9B9}"/>
              </a:ext>
            </a:extLst>
          </p:cNvPr>
          <p:cNvCxnSpPr>
            <a:cxnSpLocks/>
            <a:endCxn id="36" idx="0"/>
          </p:cNvCxnSpPr>
          <p:nvPr/>
        </p:nvCxnSpPr>
        <p:spPr>
          <a:xfrm>
            <a:off x="10151449" y="2666122"/>
            <a:ext cx="0" cy="363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DDAC66D-49C4-DA9C-D5ED-7B016192E031}"/>
              </a:ext>
            </a:extLst>
          </p:cNvPr>
          <p:cNvSpPr txBox="1"/>
          <p:nvPr/>
        </p:nvSpPr>
        <p:spPr>
          <a:xfrm>
            <a:off x="8043250" y="3029294"/>
            <a:ext cx="4216397" cy="369332"/>
          </a:xfrm>
          <a:prstGeom prst="rect">
            <a:avLst/>
          </a:prstGeom>
          <a:noFill/>
        </p:spPr>
        <p:txBody>
          <a:bodyPr wrap="square" rtlCol="0">
            <a:spAutoFit/>
          </a:bodyPr>
          <a:lstStyle/>
          <a:p>
            <a:pPr algn="ctr"/>
            <a:r>
              <a:rPr lang="en-US" sz="1800" b="1" dirty="0"/>
              <a:t>1 CFSLs   Delhi</a:t>
            </a:r>
            <a:endParaRPr lang="en-IN" dirty="0"/>
          </a:p>
        </p:txBody>
      </p:sp>
      <p:cxnSp>
        <p:nvCxnSpPr>
          <p:cNvPr id="48" name="Straight Arrow Connector 47">
            <a:extLst>
              <a:ext uri="{FF2B5EF4-FFF2-40B4-BE49-F238E27FC236}">
                <a16:creationId xmlns:a16="http://schemas.microsoft.com/office/drawing/2014/main" id="{92768153-BCBC-5BC0-D265-C812B4B0DE37}"/>
              </a:ext>
            </a:extLst>
          </p:cNvPr>
          <p:cNvCxnSpPr>
            <a:cxnSpLocks/>
          </p:cNvCxnSpPr>
          <p:nvPr/>
        </p:nvCxnSpPr>
        <p:spPr>
          <a:xfrm>
            <a:off x="2398519" y="4814825"/>
            <a:ext cx="0" cy="2980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119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8A70B-3498-EF51-E973-8ADC2557AFAE}"/>
              </a:ext>
            </a:extLst>
          </p:cNvPr>
          <p:cNvPicPr>
            <a:picLocks noChangeAspect="1"/>
          </p:cNvPicPr>
          <p:nvPr/>
        </p:nvPicPr>
        <p:blipFill>
          <a:blip r:embed="rId2"/>
          <a:stretch>
            <a:fillRect/>
          </a:stretch>
        </p:blipFill>
        <p:spPr>
          <a:xfrm>
            <a:off x="1106987" y="74646"/>
            <a:ext cx="9875144" cy="6713412"/>
          </a:xfrm>
          <a:prstGeom prst="rect">
            <a:avLst/>
          </a:prstGeom>
        </p:spPr>
      </p:pic>
    </p:spTree>
    <p:extLst>
      <p:ext uri="{BB962C8B-B14F-4D97-AF65-F5344CB8AC3E}">
        <p14:creationId xmlns:p14="http://schemas.microsoft.com/office/powerpoint/2010/main" val="53119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2DDC5-7A9F-C2B3-A5ED-252C53C9E399}"/>
              </a:ext>
            </a:extLst>
          </p:cNvPr>
          <p:cNvSpPr txBox="1"/>
          <p:nvPr/>
        </p:nvSpPr>
        <p:spPr>
          <a:xfrm>
            <a:off x="69574" y="474345"/>
            <a:ext cx="12122426" cy="5232202"/>
          </a:xfrm>
          <a:prstGeom prst="rect">
            <a:avLst/>
          </a:prstGeom>
          <a:noFill/>
        </p:spPr>
        <p:txBody>
          <a:bodyPr wrap="square">
            <a:spAutoFit/>
          </a:bodyPr>
          <a:lstStyle/>
          <a:p>
            <a:r>
              <a:rPr lang="en-US" sz="2800" b="1" dirty="0"/>
              <a:t>Investigative Process of the NIA</a:t>
            </a:r>
          </a:p>
          <a:p>
            <a:endParaRPr lang="en-US" b="1" dirty="0"/>
          </a:p>
          <a:p>
            <a:endParaRPr lang="en-US" b="1" dirty="0"/>
          </a:p>
          <a:p>
            <a:r>
              <a:rPr lang="en-US" dirty="0"/>
              <a:t>NIA in India has an extensive investigative process for counter-terrorism. It investigates and prosecutes terrorists. </a:t>
            </a:r>
          </a:p>
          <a:p>
            <a:r>
              <a:rPr lang="en-US" b="1" u="sng" dirty="0"/>
              <a:t>Procedure in detail:</a:t>
            </a:r>
          </a:p>
          <a:p>
            <a:endParaRPr lang="en-US" dirty="0"/>
          </a:p>
          <a:p>
            <a:r>
              <a:rPr lang="en-US" dirty="0"/>
              <a:t>1. The State government refers the offenses in the state to the central government, and NIA jumps in. As an alternative, the Central government can step in directly also.</a:t>
            </a:r>
          </a:p>
          <a:p>
            <a:endParaRPr lang="en-US" dirty="0"/>
          </a:p>
          <a:p>
            <a:r>
              <a:rPr lang="en-US" dirty="0"/>
              <a:t>2. The NIA initiates the investigation.</a:t>
            </a:r>
          </a:p>
          <a:p>
            <a:endParaRPr lang="en-US" dirty="0"/>
          </a:p>
          <a:p>
            <a:r>
              <a:rPr lang="en-US" dirty="0"/>
              <a:t>3. The branches of NIA gather and analyze all the evidence collected.</a:t>
            </a:r>
          </a:p>
          <a:p>
            <a:endParaRPr lang="en-US" dirty="0"/>
          </a:p>
          <a:p>
            <a:r>
              <a:rPr lang="en-US" dirty="0"/>
              <a:t>4. Based on this evidence, it arrests the people and interrogates them. If required, it also makes searches.</a:t>
            </a:r>
          </a:p>
          <a:p>
            <a:endParaRPr lang="en-US" dirty="0"/>
          </a:p>
          <a:p>
            <a:r>
              <a:rPr lang="en-US" dirty="0"/>
              <a:t>5. The next step is for forensic analysis and expert testimonies.</a:t>
            </a:r>
          </a:p>
          <a:p>
            <a:endParaRPr lang="en-US" dirty="0"/>
          </a:p>
          <a:p>
            <a:r>
              <a:rPr lang="en-US" dirty="0"/>
              <a:t>6. NIA prepares the case on the basis of this evidence and testimonies. Then, it files a chargesheet.</a:t>
            </a:r>
            <a:endParaRPr lang="en-IN" dirty="0"/>
          </a:p>
        </p:txBody>
      </p:sp>
    </p:spTree>
    <p:extLst>
      <p:ext uri="{BB962C8B-B14F-4D97-AF65-F5344CB8AC3E}">
        <p14:creationId xmlns:p14="http://schemas.microsoft.com/office/powerpoint/2010/main" val="1807615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2CBAAF-3A50-E540-337D-C17EC9E867FE}"/>
              </a:ext>
            </a:extLst>
          </p:cNvPr>
          <p:cNvSpPr txBox="1"/>
          <p:nvPr/>
        </p:nvSpPr>
        <p:spPr>
          <a:xfrm>
            <a:off x="0" y="-114"/>
            <a:ext cx="12192000" cy="461665"/>
          </a:xfrm>
          <a:prstGeom prst="rect">
            <a:avLst/>
          </a:prstGeom>
          <a:noFill/>
        </p:spPr>
        <p:txBody>
          <a:bodyPr wrap="square" rtlCol="0">
            <a:spAutoFit/>
          </a:bodyPr>
          <a:lstStyle/>
          <a:p>
            <a:pPr algn="ctr"/>
            <a:r>
              <a:rPr lang="en-US" sz="2400" b="1" dirty="0"/>
              <a:t>Jurisdictions of CFSLs</a:t>
            </a:r>
            <a:endParaRPr lang="en-IN" sz="2400" b="1" dirty="0"/>
          </a:p>
        </p:txBody>
      </p:sp>
      <p:pic>
        <p:nvPicPr>
          <p:cNvPr id="7" name="Picture 6">
            <a:extLst>
              <a:ext uri="{FF2B5EF4-FFF2-40B4-BE49-F238E27FC236}">
                <a16:creationId xmlns:a16="http://schemas.microsoft.com/office/drawing/2014/main" id="{F08346BC-0E64-196B-3B0F-3B08A5ACDAB0}"/>
              </a:ext>
            </a:extLst>
          </p:cNvPr>
          <p:cNvPicPr>
            <a:picLocks noChangeAspect="1"/>
          </p:cNvPicPr>
          <p:nvPr/>
        </p:nvPicPr>
        <p:blipFill rotWithShape="1">
          <a:blip r:embed="rId2"/>
          <a:srcRect r="42762"/>
          <a:stretch/>
        </p:blipFill>
        <p:spPr>
          <a:xfrm>
            <a:off x="74876" y="84757"/>
            <a:ext cx="3517410" cy="6773243"/>
          </a:xfrm>
          <a:prstGeom prst="rect">
            <a:avLst/>
          </a:prstGeom>
        </p:spPr>
      </p:pic>
      <p:pic>
        <p:nvPicPr>
          <p:cNvPr id="8" name="Picture 7">
            <a:extLst>
              <a:ext uri="{FF2B5EF4-FFF2-40B4-BE49-F238E27FC236}">
                <a16:creationId xmlns:a16="http://schemas.microsoft.com/office/drawing/2014/main" id="{4F035B05-9D31-ADB7-B408-35F15540B73E}"/>
              </a:ext>
            </a:extLst>
          </p:cNvPr>
          <p:cNvPicPr>
            <a:picLocks noChangeAspect="1"/>
          </p:cNvPicPr>
          <p:nvPr/>
        </p:nvPicPr>
        <p:blipFill rotWithShape="1">
          <a:blip r:embed="rId3"/>
          <a:srcRect r="56725"/>
          <a:stretch/>
        </p:blipFill>
        <p:spPr>
          <a:xfrm>
            <a:off x="8525362" y="461551"/>
            <a:ext cx="2662042" cy="6334293"/>
          </a:xfrm>
          <a:prstGeom prst="rect">
            <a:avLst/>
          </a:prstGeom>
        </p:spPr>
      </p:pic>
    </p:spTree>
    <p:extLst>
      <p:ext uri="{BB962C8B-B14F-4D97-AF65-F5344CB8AC3E}">
        <p14:creationId xmlns:p14="http://schemas.microsoft.com/office/powerpoint/2010/main" val="1732149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D0BC97-A928-9392-0965-26BC9DE6D932}"/>
              </a:ext>
            </a:extLst>
          </p:cNvPr>
          <p:cNvPicPr>
            <a:picLocks noChangeAspect="1"/>
          </p:cNvPicPr>
          <p:nvPr/>
        </p:nvPicPr>
        <p:blipFill>
          <a:blip r:embed="rId2"/>
          <a:stretch>
            <a:fillRect/>
          </a:stretch>
        </p:blipFill>
        <p:spPr>
          <a:xfrm>
            <a:off x="3003096" y="22057"/>
            <a:ext cx="6055180" cy="6713176"/>
          </a:xfrm>
          <a:prstGeom prst="rect">
            <a:avLst/>
          </a:prstGeom>
        </p:spPr>
      </p:pic>
    </p:spTree>
    <p:extLst>
      <p:ext uri="{BB962C8B-B14F-4D97-AF65-F5344CB8AC3E}">
        <p14:creationId xmlns:p14="http://schemas.microsoft.com/office/powerpoint/2010/main" val="2538005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707B0-C32A-30D3-07F0-7592D8F44AB8}"/>
              </a:ext>
            </a:extLst>
          </p:cNvPr>
          <p:cNvPicPr>
            <a:picLocks noChangeAspect="1"/>
          </p:cNvPicPr>
          <p:nvPr/>
        </p:nvPicPr>
        <p:blipFill>
          <a:blip r:embed="rId2"/>
          <a:stretch>
            <a:fillRect/>
          </a:stretch>
        </p:blipFill>
        <p:spPr>
          <a:xfrm>
            <a:off x="1594705" y="496239"/>
            <a:ext cx="9002590" cy="5380857"/>
          </a:xfrm>
          <a:prstGeom prst="rect">
            <a:avLst/>
          </a:prstGeom>
        </p:spPr>
      </p:pic>
    </p:spTree>
    <p:extLst>
      <p:ext uri="{BB962C8B-B14F-4D97-AF65-F5344CB8AC3E}">
        <p14:creationId xmlns:p14="http://schemas.microsoft.com/office/powerpoint/2010/main" val="635322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3933D-19F9-8857-8FA8-D38121DC2AC4}"/>
              </a:ext>
            </a:extLst>
          </p:cNvPr>
          <p:cNvPicPr>
            <a:picLocks noChangeAspect="1"/>
          </p:cNvPicPr>
          <p:nvPr/>
        </p:nvPicPr>
        <p:blipFill>
          <a:blip r:embed="rId2"/>
          <a:stretch>
            <a:fillRect/>
          </a:stretch>
        </p:blipFill>
        <p:spPr>
          <a:xfrm>
            <a:off x="427233" y="11298"/>
            <a:ext cx="10993242" cy="4399513"/>
          </a:xfrm>
          <a:prstGeom prst="rect">
            <a:avLst/>
          </a:prstGeom>
        </p:spPr>
      </p:pic>
    </p:spTree>
    <p:extLst>
      <p:ext uri="{BB962C8B-B14F-4D97-AF65-F5344CB8AC3E}">
        <p14:creationId xmlns:p14="http://schemas.microsoft.com/office/powerpoint/2010/main" val="3119798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092CA6-3998-A76A-D4EB-2FF31216A9A0}"/>
              </a:ext>
            </a:extLst>
          </p:cNvPr>
          <p:cNvPicPr>
            <a:picLocks noChangeAspect="1"/>
          </p:cNvPicPr>
          <p:nvPr/>
        </p:nvPicPr>
        <p:blipFill>
          <a:blip r:embed="rId2"/>
          <a:stretch>
            <a:fillRect/>
          </a:stretch>
        </p:blipFill>
        <p:spPr>
          <a:xfrm>
            <a:off x="224647" y="419100"/>
            <a:ext cx="11566765" cy="6019799"/>
          </a:xfrm>
          <a:prstGeom prst="rect">
            <a:avLst/>
          </a:prstGeom>
        </p:spPr>
      </p:pic>
    </p:spTree>
    <p:extLst>
      <p:ext uri="{BB962C8B-B14F-4D97-AF65-F5344CB8AC3E}">
        <p14:creationId xmlns:p14="http://schemas.microsoft.com/office/powerpoint/2010/main" val="794431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3E7D5C-29D4-F0DE-4836-2A79513E0144}"/>
              </a:ext>
            </a:extLst>
          </p:cNvPr>
          <p:cNvSpPr txBox="1"/>
          <p:nvPr/>
        </p:nvSpPr>
        <p:spPr>
          <a:xfrm>
            <a:off x="0" y="197346"/>
            <a:ext cx="12192000" cy="5589351"/>
          </a:xfrm>
          <a:prstGeom prst="rect">
            <a:avLst/>
          </a:prstGeom>
          <a:noFill/>
        </p:spPr>
        <p:txBody>
          <a:bodyPr wrap="square">
            <a:spAutoFit/>
          </a:bodyPr>
          <a:lstStyle/>
          <a:p>
            <a:r>
              <a:rPr lang="en-US" b="1" dirty="0"/>
              <a:t>The Directorate of Forensic Science Services is responsible for performing following duties:</a:t>
            </a:r>
          </a:p>
          <a:p>
            <a:endParaRPr lang="en-US" b="1" dirty="0"/>
          </a:p>
          <a:p>
            <a:pPr marL="342900" indent="-342900">
              <a:lnSpc>
                <a:spcPct val="150000"/>
              </a:lnSpc>
              <a:buAutoNum type="arabicParenR"/>
            </a:pPr>
            <a:r>
              <a:rPr lang="en-US" dirty="0"/>
              <a:t>To provide high-quality and on-time Forensic Services to Criminal Justice Delivery System.</a:t>
            </a:r>
          </a:p>
          <a:p>
            <a:pPr>
              <a:lnSpc>
                <a:spcPct val="150000"/>
              </a:lnSpc>
            </a:pPr>
            <a:r>
              <a:rPr lang="en-US" dirty="0"/>
              <a:t>2) To develop new technologies and create new scientific knowledge.</a:t>
            </a:r>
          </a:p>
          <a:p>
            <a:pPr>
              <a:lnSpc>
                <a:spcPct val="150000"/>
              </a:lnSpc>
            </a:pPr>
            <a:r>
              <a:rPr lang="en-US" dirty="0"/>
              <a:t>3) To encourage Research &amp; Development in various areas of forensic science</a:t>
            </a:r>
          </a:p>
          <a:p>
            <a:pPr>
              <a:lnSpc>
                <a:spcPct val="150000"/>
              </a:lnSpc>
            </a:pPr>
            <a:r>
              <a:rPr lang="en-US" dirty="0"/>
              <a:t>4) To establish linkages with National and International Scientific, Forensic Institutions and</a:t>
            </a:r>
          </a:p>
          <a:p>
            <a:pPr>
              <a:lnSpc>
                <a:spcPct val="150000"/>
              </a:lnSpc>
            </a:pPr>
            <a:r>
              <a:rPr lang="en-US" dirty="0"/>
              <a:t>Universities.</a:t>
            </a:r>
          </a:p>
          <a:p>
            <a:pPr>
              <a:lnSpc>
                <a:spcPct val="150000"/>
              </a:lnSpc>
            </a:pPr>
            <a:r>
              <a:rPr lang="en-US" dirty="0"/>
              <a:t>5) To promote Quality Assurance and Quality Control in Forensic Testing.</a:t>
            </a:r>
          </a:p>
          <a:p>
            <a:pPr>
              <a:lnSpc>
                <a:spcPct val="150000"/>
              </a:lnSpc>
            </a:pPr>
            <a:r>
              <a:rPr lang="en-US" dirty="0"/>
              <a:t>6) To disseminate and promote knowledge in the field of application of Science and technology.</a:t>
            </a:r>
          </a:p>
          <a:p>
            <a:pPr>
              <a:lnSpc>
                <a:spcPct val="150000"/>
              </a:lnSpc>
            </a:pPr>
            <a:r>
              <a:rPr lang="en-US" dirty="0"/>
              <a:t>7) To formulate Plans and Policies to promote capacity building in Forensic Science in the</a:t>
            </a:r>
          </a:p>
          <a:p>
            <a:pPr>
              <a:lnSpc>
                <a:spcPct val="150000"/>
              </a:lnSpc>
            </a:pPr>
            <a:r>
              <a:rPr lang="en-US" dirty="0"/>
              <a:t>Country.</a:t>
            </a:r>
          </a:p>
          <a:p>
            <a:pPr>
              <a:lnSpc>
                <a:spcPct val="150000"/>
              </a:lnSpc>
            </a:pPr>
            <a:r>
              <a:rPr lang="en-US" dirty="0"/>
              <a:t>8) To develop a National database on various forensic indices.</a:t>
            </a:r>
          </a:p>
          <a:p>
            <a:pPr>
              <a:lnSpc>
                <a:spcPct val="150000"/>
              </a:lnSpc>
            </a:pPr>
            <a:r>
              <a:rPr lang="en-US" dirty="0"/>
              <a:t>9) To promote excellence in Forensic Services &amp; R&amp;D by instituting awards &amp; incentive programs.</a:t>
            </a:r>
          </a:p>
          <a:p>
            <a:pPr>
              <a:lnSpc>
                <a:spcPct val="150000"/>
              </a:lnSpc>
            </a:pPr>
            <a:r>
              <a:rPr lang="en-US" dirty="0"/>
              <a:t>10)To assist and advise the Central and State Governments in all Forensic Science matters.</a:t>
            </a:r>
            <a:endParaRPr lang="en-IN" dirty="0"/>
          </a:p>
        </p:txBody>
      </p:sp>
    </p:spTree>
    <p:extLst>
      <p:ext uri="{BB962C8B-B14F-4D97-AF65-F5344CB8AC3E}">
        <p14:creationId xmlns:p14="http://schemas.microsoft.com/office/powerpoint/2010/main" val="2922403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590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7CF772-C772-3732-C07F-F190273CAE6B}"/>
              </a:ext>
            </a:extLst>
          </p:cNvPr>
          <p:cNvSpPr txBox="1"/>
          <p:nvPr/>
        </p:nvSpPr>
        <p:spPr>
          <a:xfrm>
            <a:off x="0" y="1163601"/>
            <a:ext cx="12192000" cy="3646511"/>
          </a:xfrm>
          <a:prstGeom prst="rect">
            <a:avLst/>
          </a:prstGeom>
          <a:noFill/>
        </p:spPr>
        <p:txBody>
          <a:bodyPr wrap="square">
            <a:spAutoFit/>
          </a:bodyPr>
          <a:lstStyle/>
          <a:p>
            <a:pPr>
              <a:lnSpc>
                <a:spcPct val="200000"/>
              </a:lnSpc>
            </a:pPr>
            <a:r>
              <a:rPr lang="en-US" sz="2800" b="1" dirty="0"/>
              <a:t>Importance:-</a:t>
            </a:r>
          </a:p>
          <a:p>
            <a:pPr>
              <a:lnSpc>
                <a:spcPct val="200000"/>
              </a:lnSpc>
            </a:pPr>
            <a:r>
              <a:rPr lang="en-US" dirty="0"/>
              <a:t>The establishment of NIA under the NIA Act came out as a revolutionary step by the government of India. We can also see the setting up of NIA courts for all the scheduled offenses. </a:t>
            </a:r>
            <a:r>
              <a:rPr lang="en-US" b="1" dirty="0"/>
              <a:t>NIA helps in countering terrorism at the international level, national level, and state level.</a:t>
            </a:r>
            <a:r>
              <a:rPr lang="en-US" dirty="0"/>
              <a:t> It has played an </a:t>
            </a:r>
            <a:r>
              <a:rPr lang="en-US" b="1" dirty="0"/>
              <a:t>essential role in the Uri attack, the Italian marine attack, the killing of a tailor in Udaipur, the </a:t>
            </a:r>
            <a:r>
              <a:rPr lang="en-US" b="1" dirty="0" err="1"/>
              <a:t>Darbha</a:t>
            </a:r>
            <a:r>
              <a:rPr lang="en-US" b="1" dirty="0"/>
              <a:t> Valley attack, etc</a:t>
            </a:r>
            <a:r>
              <a:rPr lang="en-US" dirty="0"/>
              <a:t>. This agency was needed to maintain law and order in the country. The latest incident could be witnessed by the NIA probe in Khalsa Aid organizations. With the growth of technology, NIA has gained more importance.</a:t>
            </a:r>
            <a:endParaRPr lang="en-IN" dirty="0"/>
          </a:p>
        </p:txBody>
      </p:sp>
    </p:spTree>
    <p:extLst>
      <p:ext uri="{BB962C8B-B14F-4D97-AF65-F5344CB8AC3E}">
        <p14:creationId xmlns:p14="http://schemas.microsoft.com/office/powerpoint/2010/main" val="123356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A7709D-AC4C-A330-2E38-73E99B725F49}"/>
              </a:ext>
            </a:extLst>
          </p:cNvPr>
          <p:cNvSpPr txBox="1"/>
          <p:nvPr/>
        </p:nvSpPr>
        <p:spPr>
          <a:xfrm>
            <a:off x="0" y="0"/>
            <a:ext cx="12192000" cy="461665"/>
          </a:xfrm>
          <a:prstGeom prst="rect">
            <a:avLst/>
          </a:prstGeom>
          <a:noFill/>
        </p:spPr>
        <p:txBody>
          <a:bodyPr wrap="square" rtlCol="0">
            <a:spAutoFit/>
          </a:bodyPr>
          <a:lstStyle/>
          <a:p>
            <a:pPr algn="ctr"/>
            <a:r>
              <a:rPr lang="en-IN" sz="2400" b="1" dirty="0"/>
              <a:t>NCRB        </a:t>
            </a:r>
            <a:r>
              <a:rPr lang="en-IN" sz="2400" b="1" i="0" dirty="0">
                <a:solidFill>
                  <a:srgbClr val="444444"/>
                </a:solidFill>
                <a:effectLst/>
                <a:latin typeface="Poppins" panose="00000500000000000000" pitchFamily="2" charset="0"/>
              </a:rPr>
              <a:t>National Crime Records Bureau </a:t>
            </a:r>
          </a:p>
        </p:txBody>
      </p:sp>
      <p:sp>
        <p:nvSpPr>
          <p:cNvPr id="4" name="TextBox 3">
            <a:extLst>
              <a:ext uri="{FF2B5EF4-FFF2-40B4-BE49-F238E27FC236}">
                <a16:creationId xmlns:a16="http://schemas.microsoft.com/office/drawing/2014/main" id="{8BD84377-A718-7E67-DE2E-950E37EB560F}"/>
              </a:ext>
            </a:extLst>
          </p:cNvPr>
          <p:cNvSpPr txBox="1"/>
          <p:nvPr/>
        </p:nvSpPr>
        <p:spPr>
          <a:xfrm>
            <a:off x="1" y="458956"/>
            <a:ext cx="12191999" cy="5940088"/>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444444"/>
                </a:solidFill>
                <a:effectLst/>
              </a:rPr>
              <a:t>The National Crime Records Bureau (NCRB), is responsible for </a:t>
            </a:r>
            <a:r>
              <a:rPr lang="en-US" sz="2000" b="1" i="0" u="sng" dirty="0">
                <a:solidFill>
                  <a:srgbClr val="444444"/>
                </a:solidFill>
                <a:effectLst/>
              </a:rPr>
              <a:t>collecting and analyzing crime data </a:t>
            </a:r>
            <a:r>
              <a:rPr lang="en-US" sz="2000" b="0" i="0" dirty="0">
                <a:solidFill>
                  <a:srgbClr val="444444"/>
                </a:solidFill>
                <a:effectLst/>
              </a:rPr>
              <a:t>as defined by the </a:t>
            </a:r>
            <a:r>
              <a:rPr lang="en-US" sz="2000" b="0" i="0" u="none" strike="noStrike" dirty="0">
                <a:solidFill>
                  <a:srgbClr val="8C69FF"/>
                </a:solidFill>
                <a:effectLst/>
                <a:hlinkClick r:id="rId2"/>
              </a:rPr>
              <a:t>Indian Penal Code (IPC)</a:t>
            </a:r>
            <a:r>
              <a:rPr lang="en-US" sz="2000" b="0" i="0" dirty="0">
                <a:solidFill>
                  <a:srgbClr val="444444"/>
                </a:solidFill>
                <a:effectLst/>
              </a:rPr>
              <a:t>      </a:t>
            </a:r>
            <a:r>
              <a:rPr lang="en-US" sz="2000" b="1" i="0" dirty="0">
                <a:solidFill>
                  <a:srgbClr val="444444"/>
                </a:solidFill>
                <a:effectLst/>
                <a:highlight>
                  <a:srgbClr val="FFFF00"/>
                </a:highlight>
              </a:rPr>
              <a:t>BNS</a:t>
            </a:r>
            <a:r>
              <a:rPr lang="en-US" sz="2000" b="0" i="0" dirty="0">
                <a:solidFill>
                  <a:srgbClr val="444444"/>
                </a:solidFill>
                <a:effectLst/>
              </a:rPr>
              <a:t> and Special and Local Laws (SLL). </a:t>
            </a:r>
          </a:p>
          <a:p>
            <a:pPr marL="285750" indent="-285750">
              <a:buFont typeface="Arial" panose="020B0604020202020204" pitchFamily="34" charset="0"/>
              <a:buChar char="•"/>
            </a:pPr>
            <a:endParaRPr lang="en-US" sz="2000" dirty="0">
              <a:solidFill>
                <a:srgbClr val="444444"/>
              </a:solidFill>
            </a:endParaRPr>
          </a:p>
          <a:p>
            <a:pPr marL="285750" indent="-285750">
              <a:buFont typeface="Arial" panose="020B0604020202020204" pitchFamily="34" charset="0"/>
              <a:buChar char="•"/>
            </a:pPr>
            <a:r>
              <a:rPr lang="en-US" sz="2000" b="0" i="0" dirty="0">
                <a:solidFill>
                  <a:srgbClr val="444444"/>
                </a:solidFill>
                <a:effectLst/>
              </a:rPr>
              <a:t>It is headquartered in New Delhi and is part of the Ministry of Home Affairs (MHA), Government of India.</a:t>
            </a:r>
            <a:endParaRPr lang="en-US" sz="2000" dirty="0"/>
          </a:p>
          <a:p>
            <a:endParaRPr lang="en-US" sz="2000" dirty="0"/>
          </a:p>
          <a:p>
            <a:pPr marL="285750" indent="-285750">
              <a:buFont typeface="Arial" panose="020B0604020202020204" pitchFamily="34" charset="0"/>
              <a:buChar char="•"/>
            </a:pPr>
            <a:r>
              <a:rPr lang="en-US" sz="2000" dirty="0"/>
              <a:t>Set-up in 1986.</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Formed by merging the Inter-State Criminals Data Branch, Directorate of Coordination and Police Computer (DCPC), and Central Finger Print Bureau of CBI.</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IN" sz="2000" dirty="0"/>
              <a:t>It prepares </a:t>
            </a:r>
            <a:r>
              <a:rPr lang="en-IN" sz="2000" b="1" dirty="0"/>
              <a:t>report </a:t>
            </a:r>
            <a:r>
              <a:rPr lang="en-IN" sz="2000" dirty="0"/>
              <a:t>on crime in India, Accidental deaths and Suicides in India, Prison Statistics India, Report on Missing Women and children, Fingerprints in India.</a:t>
            </a:r>
          </a:p>
          <a:p>
            <a:endParaRPr lang="en-IN" sz="2000" dirty="0"/>
          </a:p>
          <a:p>
            <a:pPr marL="285750" indent="-285750">
              <a:buFont typeface="Arial" panose="020B0604020202020204" pitchFamily="34" charset="0"/>
              <a:buChar char="•"/>
            </a:pPr>
            <a:r>
              <a:rPr lang="en-IN" sz="2000" dirty="0"/>
              <a:t>Its </a:t>
            </a:r>
            <a:r>
              <a:rPr lang="en-IN" sz="2000" b="1" dirty="0"/>
              <a:t>divisions</a:t>
            </a:r>
            <a:r>
              <a:rPr lang="en-IN" sz="2000" dirty="0"/>
              <a:t> are </a:t>
            </a:r>
            <a:r>
              <a:rPr lang="en-IN" sz="2000" b="1" u="sng" dirty="0"/>
              <a:t>Central Finger Print Bureau(CFPB</a:t>
            </a:r>
            <a:r>
              <a:rPr lang="en-IN" sz="2000" dirty="0"/>
              <a:t>), </a:t>
            </a:r>
            <a:r>
              <a:rPr lang="en-IN" sz="2000" b="1" u="sng" dirty="0"/>
              <a:t>Crime and criminal Tracking Networks and system (CCTNS), Statistical Branch</a:t>
            </a:r>
            <a:r>
              <a:rPr lang="en-IN" sz="2000" dirty="0"/>
              <a:t>, </a:t>
            </a:r>
            <a:r>
              <a:rPr lang="en-IN" sz="2000" b="1" u="sng" dirty="0"/>
              <a:t>Data Center and technical Branch (DCT</a:t>
            </a:r>
            <a:r>
              <a:rPr lang="en-IN" sz="2000" dirty="0"/>
              <a:t>), </a:t>
            </a:r>
            <a:r>
              <a:rPr lang="en-IN" sz="2000" b="1" dirty="0"/>
              <a:t>Training Branch</a:t>
            </a:r>
            <a:r>
              <a:rPr lang="en-IN" sz="2000" dirty="0"/>
              <a:t>, </a:t>
            </a:r>
            <a:r>
              <a:rPr lang="en-US" sz="2000" b="1" i="0" dirty="0">
                <a:effectLst/>
              </a:rPr>
              <a:t>Popularization, Master Data Maintenance, Publications and Best Practices</a:t>
            </a:r>
            <a:r>
              <a:rPr lang="en-US" sz="2000" i="0" dirty="0">
                <a:effectLst/>
              </a:rPr>
              <a:t> </a:t>
            </a:r>
            <a:r>
              <a:rPr lang="en-IN" sz="2000" dirty="0"/>
              <a:t>(PMPB) branch.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US" sz="2000" dirty="0"/>
              <a:t>As part of its evolution, the Crime and Criminal Tracking Networking System (CCTNS) was approved in 2009 and Digital Police Portal was launched in 2017.</a:t>
            </a:r>
          </a:p>
        </p:txBody>
      </p:sp>
    </p:spTree>
    <p:extLst>
      <p:ext uri="{BB962C8B-B14F-4D97-AF65-F5344CB8AC3E}">
        <p14:creationId xmlns:p14="http://schemas.microsoft.com/office/powerpoint/2010/main" val="1435687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787ADE-04F1-8BBE-7AE9-EA93B50E7DDC}"/>
              </a:ext>
            </a:extLst>
          </p:cNvPr>
          <p:cNvSpPr txBox="1"/>
          <p:nvPr/>
        </p:nvSpPr>
        <p:spPr>
          <a:xfrm>
            <a:off x="0" y="74186"/>
            <a:ext cx="12191999" cy="5324535"/>
          </a:xfrm>
          <a:prstGeom prst="rect">
            <a:avLst/>
          </a:prstGeom>
          <a:noFill/>
        </p:spPr>
        <p:txBody>
          <a:bodyPr wrap="square">
            <a:spAutoFit/>
          </a:bodyPr>
          <a:lstStyle/>
          <a:p>
            <a:r>
              <a:rPr lang="en-US" sz="2000" b="1" dirty="0"/>
              <a:t>Objectives:</a:t>
            </a:r>
          </a:p>
          <a:p>
            <a:endParaRPr lang="en-US" sz="2000" b="1" dirty="0"/>
          </a:p>
          <a:p>
            <a:pPr marL="285750" indent="-285750">
              <a:buFont typeface="Arial" panose="020B0604020202020204" pitchFamily="34" charset="0"/>
              <a:buChar char="•"/>
            </a:pPr>
            <a:r>
              <a:rPr lang="en-US" sz="2000" dirty="0"/>
              <a:t>Maintain a national database of fingerprints of all criminals in India.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Create, lead, and coordinate the development of IT applications for the Police.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Collate information and maintain statistics on crime and criminals at the national level.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Creation and maintenance of a Database at the National level for law enforcement agencies.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coordinate, guide, and assist the functioning of the State Crime Records Bureau, along with, providing training facilities to personnel of the Crime Records bureau</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function as the National storehouse of fingerprint (FP) records of convicted persons including FP records of foreign criminals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keep the central and state governments updated with the official records and findings related to any case</a:t>
            </a:r>
            <a:endParaRPr lang="en-IN" sz="2000" dirty="0"/>
          </a:p>
        </p:txBody>
      </p:sp>
    </p:spTree>
    <p:extLst>
      <p:ext uri="{BB962C8B-B14F-4D97-AF65-F5344CB8AC3E}">
        <p14:creationId xmlns:p14="http://schemas.microsoft.com/office/powerpoint/2010/main" val="277859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B1C589-2CBD-9839-A9ED-4C24CD9AD25F}"/>
              </a:ext>
            </a:extLst>
          </p:cNvPr>
          <p:cNvSpPr txBox="1"/>
          <p:nvPr/>
        </p:nvSpPr>
        <p:spPr>
          <a:xfrm>
            <a:off x="0" y="0"/>
            <a:ext cx="12192000" cy="5724644"/>
          </a:xfrm>
          <a:prstGeom prst="rect">
            <a:avLst/>
          </a:prstGeom>
          <a:noFill/>
        </p:spPr>
        <p:txBody>
          <a:bodyPr wrap="square">
            <a:spAutoFit/>
          </a:bodyPr>
          <a:lstStyle/>
          <a:p>
            <a:r>
              <a:rPr lang="en-US" sz="2000" b="1" dirty="0"/>
              <a:t>Example:</a:t>
            </a:r>
          </a:p>
          <a:p>
            <a:endParaRPr lang="en-US" sz="2000" b="1" dirty="0"/>
          </a:p>
          <a:p>
            <a:r>
              <a:rPr lang="en-US" sz="2000" b="1" dirty="0"/>
              <a:t>Report of NCRB- 2019:</a:t>
            </a:r>
          </a:p>
          <a:p>
            <a:endParaRPr lang="en-US" dirty="0"/>
          </a:p>
          <a:p>
            <a:r>
              <a:rPr lang="en-US" dirty="0"/>
              <a:t>A total of 3225071 Indian Penal Code (IPC) crimes were registered in 2019. In 1980, the number was 1368529.</a:t>
            </a:r>
          </a:p>
          <a:p>
            <a:endParaRPr lang="en-US" dirty="0"/>
          </a:p>
          <a:p>
            <a:r>
              <a:rPr lang="en-US" dirty="0"/>
              <a:t>A total of 8,60,960 cognizable crimes comprising 6,04,897 Indian Penal Code (IPC) crimes and 2,56,063 Special &amp; Local Laws (SLL) crimes were registered in 19 metropolitan cities during 2019.</a:t>
            </a:r>
          </a:p>
          <a:p>
            <a:endParaRPr lang="en-US" dirty="0"/>
          </a:p>
          <a:p>
            <a:r>
              <a:rPr lang="en-US" dirty="0"/>
              <a:t>The rate of registration of crime has increased by 1.6 percent.</a:t>
            </a:r>
          </a:p>
          <a:p>
            <a:endParaRPr lang="en-US" dirty="0"/>
          </a:p>
          <a:p>
            <a:r>
              <a:rPr lang="en-US" b="1" dirty="0"/>
              <a:t>Crime Against Women:</a:t>
            </a:r>
          </a:p>
          <a:p>
            <a:endParaRPr lang="en-US" b="1" dirty="0"/>
          </a:p>
          <a:p>
            <a:r>
              <a:rPr lang="en-US" dirty="0"/>
              <a:t>There is an </a:t>
            </a:r>
            <a:r>
              <a:rPr lang="en-US" b="1" dirty="0"/>
              <a:t>increase of 7.3 percent in the cases of crime against women in 2019 over 2018</a:t>
            </a:r>
            <a:r>
              <a:rPr lang="en-US" dirty="0"/>
              <a:t>.</a:t>
            </a:r>
          </a:p>
          <a:p>
            <a:endParaRPr lang="en-US" dirty="0"/>
          </a:p>
          <a:p>
            <a:r>
              <a:rPr lang="en-US" dirty="0"/>
              <a:t>405861 cases were registered.</a:t>
            </a:r>
          </a:p>
          <a:p>
            <a:endParaRPr lang="en-US" dirty="0"/>
          </a:p>
          <a:p>
            <a:r>
              <a:rPr lang="en-US" dirty="0"/>
              <a:t>Majority of the cases of crime against women (30.9 percent) were registered under ‘Cruelty by husband or his relatives’; followed by ‘Assault on Women with Intent to Outrage her Modesty’ (21.8 percent); ‘Kidnapping &amp; Abduction of Women’ (17.9 percent) and ‘Rape’ (7.9 percent).</a:t>
            </a:r>
            <a:endParaRPr lang="en-IN" dirty="0"/>
          </a:p>
        </p:txBody>
      </p:sp>
    </p:spTree>
    <p:extLst>
      <p:ext uri="{BB962C8B-B14F-4D97-AF65-F5344CB8AC3E}">
        <p14:creationId xmlns:p14="http://schemas.microsoft.com/office/powerpoint/2010/main" val="3071574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1819</TotalTime>
  <Words>7053</Words>
  <Application>Microsoft Office PowerPoint</Application>
  <PresentationFormat>Widescreen</PresentationFormat>
  <Paragraphs>517</Paragraphs>
  <Slides>56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Arial</vt:lpstr>
      <vt:lpstr>Calibri</vt:lpstr>
      <vt:lpstr>Calibri Light</vt:lpstr>
      <vt:lpstr>Google Sans</vt:lpstr>
      <vt:lpstr>Helvetica</vt:lpstr>
      <vt:lpstr>Poppins</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Rakhee Lohia</dc:creator>
  <cp:lastModifiedBy>Pratham Badge</cp:lastModifiedBy>
  <cp:revision>14</cp:revision>
  <dcterms:created xsi:type="dcterms:W3CDTF">2023-12-04T05:40:48Z</dcterms:created>
  <dcterms:modified xsi:type="dcterms:W3CDTF">2024-10-08T11:24:53Z</dcterms:modified>
</cp:coreProperties>
</file>